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6" r:id="rId2"/>
    <p:sldId id="270" r:id="rId3"/>
    <p:sldId id="271" r:id="rId4"/>
    <p:sldId id="273" r:id="rId5"/>
    <p:sldId id="257" r:id="rId6"/>
    <p:sldId id="258" r:id="rId7"/>
    <p:sldId id="259" r:id="rId8"/>
    <p:sldId id="260" r:id="rId9"/>
    <p:sldId id="261" r:id="rId10"/>
    <p:sldId id="276" r:id="rId11"/>
    <p:sldId id="274" r:id="rId12"/>
    <p:sldId id="275" r:id="rId13"/>
    <p:sldId id="262" r:id="rId14"/>
    <p:sldId id="263" r:id="rId15"/>
    <p:sldId id="272" r:id="rId16"/>
    <p:sldId id="277" r:id="rId17"/>
    <p:sldId id="264"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676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0301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701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4886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065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5272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10/14/2020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543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6603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10/14/2020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574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86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10/14/2020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02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10/14/2020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277789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gnasibeltran.com/wp-content/uploads/2020/09/0.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eg-social.es/wps/wcm/connect/wss/067edfa6-9344-4969-98a3-e9bc4e1cbed1/BNR+18-2020.pdf?MOD=AJPERES&amp;amp;CV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95596" y="-309620"/>
            <a:ext cx="9086805" cy="2971801"/>
          </a:xfrm>
        </p:spPr>
        <p:txBody>
          <a:bodyPr/>
          <a:lstStyle/>
          <a:p>
            <a:r>
              <a:rPr lang="es-ES" dirty="0" smtClean="0"/>
              <a:t>Algunas reflexiones sobre </a:t>
            </a:r>
            <a:r>
              <a:rPr lang="es-ES" dirty="0" err="1" smtClean="0"/>
              <a:t>ertes</a:t>
            </a:r>
            <a:r>
              <a:rPr lang="es-ES" dirty="0" smtClean="0"/>
              <a:t> y RDL 30/2020</a:t>
            </a:r>
            <a:endParaRPr lang="es-ES" dirty="0"/>
          </a:p>
        </p:txBody>
      </p:sp>
      <p:sp>
        <p:nvSpPr>
          <p:cNvPr id="3" name="Subtítulo 2"/>
          <p:cNvSpPr>
            <a:spLocks noGrp="1"/>
          </p:cNvSpPr>
          <p:nvPr>
            <p:ph type="subTitle" idx="1"/>
          </p:nvPr>
        </p:nvSpPr>
        <p:spPr>
          <a:xfrm>
            <a:off x="3033517" y="3115734"/>
            <a:ext cx="5964782" cy="2530807"/>
          </a:xfrm>
        </p:spPr>
        <p:txBody>
          <a:bodyPr>
            <a:normAutofit/>
          </a:bodyPr>
          <a:lstStyle/>
          <a:p>
            <a:pPr>
              <a:spcBef>
                <a:spcPts val="0"/>
              </a:spcBef>
            </a:pPr>
            <a:r>
              <a:rPr lang="es-ES" dirty="0" smtClean="0">
                <a:solidFill>
                  <a:schemeClr val="tx1"/>
                </a:solidFill>
              </a:rPr>
              <a:t>Francisco Vila Tierno</a:t>
            </a:r>
          </a:p>
          <a:p>
            <a:pPr>
              <a:spcBef>
                <a:spcPts val="0"/>
              </a:spcBef>
            </a:pPr>
            <a:r>
              <a:rPr lang="es-ES" dirty="0" smtClean="0">
                <a:solidFill>
                  <a:schemeClr val="tx1"/>
                </a:solidFill>
              </a:rPr>
              <a:t>Catedrático de Derecho del Trabajo y de la Seguridad Social </a:t>
            </a:r>
          </a:p>
          <a:p>
            <a:pPr>
              <a:spcBef>
                <a:spcPts val="0"/>
              </a:spcBef>
            </a:pPr>
            <a:r>
              <a:rPr lang="es-ES" dirty="0" smtClean="0">
                <a:solidFill>
                  <a:schemeClr val="tx1"/>
                </a:solidFill>
              </a:rPr>
              <a:t>Of </a:t>
            </a:r>
            <a:r>
              <a:rPr lang="es-ES" dirty="0" err="1" smtClean="0">
                <a:solidFill>
                  <a:schemeClr val="tx1"/>
                </a:solidFill>
              </a:rPr>
              <a:t>Counsel</a:t>
            </a:r>
            <a:r>
              <a:rPr lang="es-ES" dirty="0" smtClean="0">
                <a:solidFill>
                  <a:schemeClr val="tx1"/>
                </a:solidFill>
              </a:rPr>
              <a:t> GVA &amp; </a:t>
            </a:r>
            <a:r>
              <a:rPr lang="es-ES" dirty="0" err="1" smtClean="0">
                <a:solidFill>
                  <a:schemeClr val="tx1"/>
                </a:solidFill>
              </a:rPr>
              <a:t>Atencia</a:t>
            </a:r>
            <a:r>
              <a:rPr lang="es-ES" dirty="0" smtClean="0">
                <a:solidFill>
                  <a:schemeClr val="tx1"/>
                </a:solidFill>
              </a:rPr>
              <a:t> </a:t>
            </a:r>
          </a:p>
          <a:p>
            <a:pPr>
              <a:spcBef>
                <a:spcPts val="0"/>
              </a:spcBef>
            </a:pPr>
            <a:r>
              <a:rPr lang="es-ES" dirty="0" smtClean="0">
                <a:solidFill>
                  <a:schemeClr val="tx1"/>
                </a:solidFill>
              </a:rPr>
              <a:t>Excmo. Colegio de Graduados Sociales de Málaga y Melilla</a:t>
            </a:r>
          </a:p>
          <a:p>
            <a:pPr>
              <a:spcBef>
                <a:spcPts val="0"/>
              </a:spcBef>
            </a:pPr>
            <a:r>
              <a:rPr lang="es-ES" dirty="0" smtClean="0">
                <a:solidFill>
                  <a:schemeClr val="tx1"/>
                </a:solidFill>
              </a:rPr>
              <a:t>8 de octubre de 2020</a:t>
            </a:r>
            <a:endParaRPr lang="es-ES" dirty="0">
              <a:solidFill>
                <a:schemeClr val="tx1"/>
              </a:solidFill>
            </a:endParaRPr>
          </a:p>
        </p:txBody>
      </p:sp>
    </p:spTree>
    <p:extLst>
      <p:ext uri="{BB962C8B-B14F-4D97-AF65-F5344CB8AC3E}">
        <p14:creationId xmlns:p14="http://schemas.microsoft.com/office/powerpoint/2010/main" val="2319112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6957" y="2671949"/>
            <a:ext cx="8534400" cy="1507067"/>
          </a:xfrm>
        </p:spPr>
        <p:txBody>
          <a:bodyPr/>
          <a:lstStyle/>
          <a:p>
            <a:r>
              <a:rPr lang="es-ES" b="1" dirty="0"/>
              <a:t>El RDL 30/2020 y </a:t>
            </a:r>
            <a:r>
              <a:rPr lang="es-ES" b="1" dirty="0" smtClean="0"/>
              <a:t/>
            </a:r>
            <a:br>
              <a:rPr lang="es-ES" b="1" dirty="0" smtClean="0"/>
            </a:br>
            <a:r>
              <a:rPr lang="es-ES" b="1" dirty="0" smtClean="0"/>
              <a:t>los </a:t>
            </a:r>
            <a:r>
              <a:rPr lang="es-ES" b="1" dirty="0" err="1"/>
              <a:t>ERTEs</a:t>
            </a:r>
            <a:endParaRPr lang="es-ES" dirty="0"/>
          </a:p>
        </p:txBody>
      </p:sp>
      <p:sp>
        <p:nvSpPr>
          <p:cNvPr id="3" name="Marcador de contenido 2"/>
          <p:cNvSpPr>
            <a:spLocks noGrp="1"/>
          </p:cNvSpPr>
          <p:nvPr>
            <p:ph idx="1"/>
          </p:nvPr>
        </p:nvSpPr>
        <p:spPr>
          <a:xfrm>
            <a:off x="4740813" y="267287"/>
            <a:ext cx="7290078" cy="6590713"/>
          </a:xfrm>
        </p:spPr>
        <p:txBody>
          <a:bodyPr>
            <a:normAutofit fontScale="62500" lnSpcReduction="20000"/>
          </a:bodyPr>
          <a:lstStyle/>
          <a:p>
            <a:r>
              <a:rPr lang="es-ES" sz="2400" dirty="0" smtClean="0">
                <a:solidFill>
                  <a:schemeClr val="bg2">
                    <a:lumMod val="50000"/>
                  </a:schemeClr>
                </a:solidFill>
              </a:rPr>
              <a:t>Procedimiento cadena de valor: </a:t>
            </a:r>
          </a:p>
          <a:p>
            <a:r>
              <a:rPr lang="es-ES" sz="2400" dirty="0">
                <a:solidFill>
                  <a:schemeClr val="bg2">
                    <a:lumMod val="50000"/>
                  </a:schemeClr>
                </a:solidFill>
              </a:rPr>
              <a:t>El procedimiento se iniciará con la presentación de la solicitud de la empresa o </a:t>
            </a:r>
            <a:r>
              <a:rPr lang="es-ES" sz="2400" dirty="0" smtClean="0">
                <a:solidFill>
                  <a:schemeClr val="bg2">
                    <a:lumMod val="50000"/>
                  </a:schemeClr>
                </a:solidFill>
              </a:rPr>
              <a:t>entidad ante </a:t>
            </a:r>
            <a:r>
              <a:rPr lang="es-ES" sz="2400" dirty="0">
                <a:solidFill>
                  <a:schemeClr val="bg2">
                    <a:lumMod val="50000"/>
                  </a:schemeClr>
                </a:solidFill>
              </a:rPr>
              <a:t>la autoridad laboral que hubiese autorizado, expresamente o por silencio, </a:t>
            </a:r>
            <a:r>
              <a:rPr lang="es-ES" sz="2400" dirty="0" smtClean="0">
                <a:solidFill>
                  <a:schemeClr val="bg2">
                    <a:lumMod val="50000"/>
                  </a:schemeClr>
                </a:solidFill>
              </a:rPr>
              <a:t>el expediente </a:t>
            </a:r>
            <a:r>
              <a:rPr lang="es-ES" sz="2400" dirty="0">
                <a:solidFill>
                  <a:schemeClr val="bg2">
                    <a:lumMod val="50000"/>
                  </a:schemeClr>
                </a:solidFill>
              </a:rPr>
              <a:t>de regulación temporal de empleo prorrogado</a:t>
            </a:r>
            <a:r>
              <a:rPr lang="es-ES" sz="2400" dirty="0" smtClean="0">
                <a:solidFill>
                  <a:schemeClr val="bg2">
                    <a:lumMod val="50000"/>
                  </a:schemeClr>
                </a:solidFill>
              </a:rPr>
              <a:t>.</a:t>
            </a:r>
          </a:p>
          <a:p>
            <a:r>
              <a:rPr lang="es-ES" sz="2400" dirty="0" smtClean="0">
                <a:solidFill>
                  <a:schemeClr val="bg2">
                    <a:lumMod val="50000"/>
                  </a:schemeClr>
                </a:solidFill>
              </a:rPr>
              <a:t> </a:t>
            </a:r>
            <a:r>
              <a:rPr lang="es-ES" sz="2400" dirty="0">
                <a:solidFill>
                  <a:schemeClr val="bg2">
                    <a:lumMod val="50000"/>
                  </a:schemeClr>
                </a:solidFill>
              </a:rPr>
              <a:t>La empresa deberá comunicar a los trabajadores o, en el caso de existir, a </a:t>
            </a:r>
            <a:r>
              <a:rPr lang="es-ES" sz="2400" dirty="0" smtClean="0">
                <a:solidFill>
                  <a:schemeClr val="bg2">
                    <a:lumMod val="50000"/>
                  </a:schemeClr>
                </a:solidFill>
              </a:rPr>
              <a:t>sus representantes</a:t>
            </a:r>
            <a:r>
              <a:rPr lang="es-ES" sz="2400" dirty="0">
                <a:solidFill>
                  <a:schemeClr val="bg2">
                    <a:lumMod val="50000"/>
                  </a:schemeClr>
                </a:solidFill>
              </a:rPr>
              <a:t>, la solicitud, el informe o memoria explicativa y toda la </a:t>
            </a:r>
            <a:r>
              <a:rPr lang="es-ES" sz="2400" dirty="0" smtClean="0">
                <a:solidFill>
                  <a:schemeClr val="bg2">
                    <a:lumMod val="50000"/>
                  </a:schemeClr>
                </a:solidFill>
              </a:rPr>
              <a:t>documentación acreditativa </a:t>
            </a:r>
            <a:r>
              <a:rPr lang="es-ES" sz="2400" dirty="0">
                <a:solidFill>
                  <a:schemeClr val="bg2">
                    <a:lumMod val="50000"/>
                  </a:schemeClr>
                </a:solidFill>
              </a:rPr>
              <a:t>de esas circunstancias.</a:t>
            </a:r>
          </a:p>
          <a:p>
            <a:r>
              <a:rPr lang="es-ES" sz="2400" dirty="0" smtClean="0">
                <a:solidFill>
                  <a:schemeClr val="bg2">
                    <a:lumMod val="50000"/>
                  </a:schemeClr>
                </a:solidFill>
              </a:rPr>
              <a:t>No </a:t>
            </a:r>
            <a:r>
              <a:rPr lang="es-ES" sz="2400" dirty="0">
                <a:solidFill>
                  <a:schemeClr val="bg2">
                    <a:lumMod val="50000"/>
                  </a:schemeClr>
                </a:solidFill>
              </a:rPr>
              <a:t>es necesario negociarlo con los trabajadores o sus representantes legales en </a:t>
            </a:r>
            <a:r>
              <a:rPr lang="es-ES" sz="2400" dirty="0" smtClean="0">
                <a:solidFill>
                  <a:schemeClr val="bg2">
                    <a:lumMod val="50000"/>
                  </a:schemeClr>
                </a:solidFill>
              </a:rPr>
              <a:t>la empresa</a:t>
            </a:r>
            <a:r>
              <a:rPr lang="es-ES" sz="2400" dirty="0">
                <a:solidFill>
                  <a:schemeClr val="bg2">
                    <a:lumMod val="50000"/>
                  </a:schemeClr>
                </a:solidFill>
              </a:rPr>
              <a:t>.</a:t>
            </a:r>
          </a:p>
          <a:p>
            <a:r>
              <a:rPr lang="es-ES" sz="2400" dirty="0" smtClean="0">
                <a:solidFill>
                  <a:schemeClr val="bg2">
                    <a:lumMod val="50000"/>
                  </a:schemeClr>
                </a:solidFill>
              </a:rPr>
              <a:t>La </a:t>
            </a:r>
            <a:r>
              <a:rPr lang="es-ES" sz="2400" dirty="0">
                <a:solidFill>
                  <a:schemeClr val="bg2">
                    <a:lumMod val="50000"/>
                  </a:schemeClr>
                </a:solidFill>
              </a:rPr>
              <a:t>Dirección General de Trabajo deberá solicitar, preceptivamente, informe a la </a:t>
            </a:r>
            <a:r>
              <a:rPr lang="es-ES" sz="2400" dirty="0" smtClean="0">
                <a:solidFill>
                  <a:schemeClr val="bg2">
                    <a:lumMod val="50000"/>
                  </a:schemeClr>
                </a:solidFill>
              </a:rPr>
              <a:t>Inspección de </a:t>
            </a:r>
            <a:r>
              <a:rPr lang="es-ES" sz="2400" dirty="0">
                <a:solidFill>
                  <a:schemeClr val="bg2">
                    <a:lumMod val="50000"/>
                  </a:schemeClr>
                </a:solidFill>
              </a:rPr>
              <a:t>Trabajo y Seguridad Social, que tiene un plazo improrrogable de 5 días hábiles </a:t>
            </a:r>
            <a:r>
              <a:rPr lang="es-ES" sz="2400" dirty="0" smtClean="0">
                <a:solidFill>
                  <a:schemeClr val="bg2">
                    <a:lumMod val="50000"/>
                  </a:schemeClr>
                </a:solidFill>
              </a:rPr>
              <a:t>para emitirlo</a:t>
            </a:r>
            <a:r>
              <a:rPr lang="es-ES" sz="2400" dirty="0">
                <a:solidFill>
                  <a:schemeClr val="bg2">
                    <a:lumMod val="50000"/>
                  </a:schemeClr>
                </a:solidFill>
              </a:rPr>
              <a:t>.</a:t>
            </a:r>
          </a:p>
          <a:p>
            <a:r>
              <a:rPr lang="es-ES" sz="2400" dirty="0">
                <a:solidFill>
                  <a:schemeClr val="bg2">
                    <a:lumMod val="50000"/>
                  </a:schemeClr>
                </a:solidFill>
              </a:rPr>
              <a:t>Al tratarse de un informe no vinculante, la Dirección General de Trabajo podrá </a:t>
            </a:r>
            <a:r>
              <a:rPr lang="es-ES" sz="2400" dirty="0" smtClean="0">
                <a:solidFill>
                  <a:schemeClr val="bg2">
                    <a:lumMod val="50000"/>
                  </a:schemeClr>
                </a:solidFill>
              </a:rPr>
              <a:t>separarse del </a:t>
            </a:r>
            <a:r>
              <a:rPr lang="es-ES" sz="2400" dirty="0">
                <a:solidFill>
                  <a:schemeClr val="bg2">
                    <a:lumMod val="50000"/>
                  </a:schemeClr>
                </a:solidFill>
              </a:rPr>
              <a:t>criterio contenido en dicho informe</a:t>
            </a:r>
            <a:r>
              <a:rPr lang="es-ES" sz="2400" dirty="0" smtClean="0">
                <a:solidFill>
                  <a:schemeClr val="bg2">
                    <a:lumMod val="50000"/>
                  </a:schemeClr>
                </a:solidFill>
              </a:rPr>
              <a:t>.</a:t>
            </a:r>
          </a:p>
          <a:p>
            <a:r>
              <a:rPr lang="es-ES" sz="2400" dirty="0">
                <a:solidFill>
                  <a:schemeClr val="bg2">
                    <a:lumMod val="50000"/>
                  </a:schemeClr>
                </a:solidFill>
              </a:rPr>
              <a:t>El cómputo de estos 5 días hábiles se interrumpirá desde que se solicite el </a:t>
            </a:r>
            <a:r>
              <a:rPr lang="es-ES" sz="2400" dirty="0" smtClean="0">
                <a:solidFill>
                  <a:schemeClr val="bg2">
                    <a:lumMod val="50000"/>
                  </a:schemeClr>
                </a:solidFill>
              </a:rPr>
              <a:t>preceptivo informe </a:t>
            </a:r>
            <a:r>
              <a:rPr lang="es-ES" sz="2400" dirty="0">
                <a:solidFill>
                  <a:schemeClr val="bg2">
                    <a:lumMod val="50000"/>
                  </a:schemeClr>
                </a:solidFill>
              </a:rPr>
              <a:t>a la Inspección de Trabajo y hasta que se reciba éste o transcurra el plazo de 5 </a:t>
            </a:r>
            <a:r>
              <a:rPr lang="es-ES" sz="2400" dirty="0" smtClean="0">
                <a:solidFill>
                  <a:schemeClr val="bg2">
                    <a:lumMod val="50000"/>
                  </a:schemeClr>
                </a:solidFill>
              </a:rPr>
              <a:t>días hábiles </a:t>
            </a:r>
            <a:r>
              <a:rPr lang="es-ES" sz="2400" dirty="0">
                <a:solidFill>
                  <a:schemeClr val="bg2">
                    <a:lumMod val="50000"/>
                  </a:schemeClr>
                </a:solidFill>
              </a:rPr>
              <a:t>que tiene para emitirlo.</a:t>
            </a:r>
          </a:p>
          <a:p>
            <a:r>
              <a:rPr lang="es-ES" sz="2400" dirty="0" smtClean="0">
                <a:solidFill>
                  <a:schemeClr val="bg2">
                    <a:lumMod val="50000"/>
                  </a:schemeClr>
                </a:solidFill>
              </a:rPr>
              <a:t>Transcurrido </a:t>
            </a:r>
            <a:r>
              <a:rPr lang="es-ES" sz="2400" dirty="0">
                <a:solidFill>
                  <a:schemeClr val="bg2">
                    <a:lumMod val="50000"/>
                  </a:schemeClr>
                </a:solidFill>
              </a:rPr>
              <a:t>este plazo de 5 días hábiles para dictar resolución sin que esta se </a:t>
            </a:r>
            <a:r>
              <a:rPr lang="es-ES" sz="2400" dirty="0" smtClean="0">
                <a:solidFill>
                  <a:schemeClr val="bg2">
                    <a:lumMod val="50000"/>
                  </a:schemeClr>
                </a:solidFill>
              </a:rPr>
              <a:t>haya emitido</a:t>
            </a:r>
            <a:r>
              <a:rPr lang="es-ES" sz="2400" dirty="0">
                <a:solidFill>
                  <a:schemeClr val="bg2">
                    <a:lumMod val="50000"/>
                  </a:schemeClr>
                </a:solidFill>
              </a:rPr>
              <a:t>, se considerará estimada la solicitud por silencio positivo.</a:t>
            </a:r>
            <a:endParaRPr lang="es-ES" sz="2400" dirty="0" smtClean="0">
              <a:solidFill>
                <a:schemeClr val="bg2">
                  <a:lumMod val="50000"/>
                </a:schemeClr>
              </a:solidFill>
            </a:endParaRPr>
          </a:p>
          <a:p>
            <a:r>
              <a:rPr lang="es-ES" sz="2400" dirty="0" smtClean="0">
                <a:solidFill>
                  <a:schemeClr val="bg2">
                    <a:lumMod val="50000"/>
                  </a:schemeClr>
                </a:solidFill>
              </a:rPr>
              <a:t> De manera supletoria, Título II RD 1483/2012</a:t>
            </a:r>
          </a:p>
          <a:p>
            <a:r>
              <a:rPr lang="es-ES" sz="2400" dirty="0" smtClean="0">
                <a:solidFill>
                  <a:schemeClr val="bg2">
                    <a:lumMod val="50000"/>
                  </a:schemeClr>
                </a:solidFill>
              </a:rPr>
              <a:t>Exoneraciones automáticas en caso CNAE (ver Boletín)</a:t>
            </a:r>
            <a:endParaRPr lang="es-ES" sz="2400" dirty="0">
              <a:solidFill>
                <a:schemeClr val="bg2">
                  <a:lumMod val="50000"/>
                </a:schemeClr>
              </a:solidFill>
            </a:endParaRPr>
          </a:p>
          <a:p>
            <a:endParaRPr lang="es-ES" dirty="0"/>
          </a:p>
        </p:txBody>
      </p:sp>
      <p:sp>
        <p:nvSpPr>
          <p:cNvPr id="5" name="Rectángulo 4"/>
          <p:cNvSpPr/>
          <p:nvPr/>
        </p:nvSpPr>
        <p:spPr>
          <a:xfrm>
            <a:off x="1667785" y="1795361"/>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160141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6957" y="2671949"/>
            <a:ext cx="8534400" cy="1507067"/>
          </a:xfrm>
        </p:spPr>
        <p:txBody>
          <a:bodyPr/>
          <a:lstStyle/>
          <a:p>
            <a:r>
              <a:rPr lang="es-ES" b="1" dirty="0"/>
              <a:t>El RDL 30/2020 y </a:t>
            </a:r>
            <a:r>
              <a:rPr lang="es-ES" b="1" dirty="0" smtClean="0"/>
              <a:t/>
            </a:r>
            <a:br>
              <a:rPr lang="es-ES" b="1" dirty="0" smtClean="0"/>
            </a:br>
            <a:r>
              <a:rPr lang="es-ES" b="1" dirty="0" smtClean="0"/>
              <a:t>los </a:t>
            </a:r>
            <a:r>
              <a:rPr lang="es-ES" b="1" dirty="0" err="1"/>
              <a:t>ERTEs</a:t>
            </a:r>
            <a:endParaRPr lang="es-ES" dirty="0"/>
          </a:p>
        </p:txBody>
      </p:sp>
      <p:sp>
        <p:nvSpPr>
          <p:cNvPr id="3" name="Marcador de contenido 2"/>
          <p:cNvSpPr>
            <a:spLocks noGrp="1"/>
          </p:cNvSpPr>
          <p:nvPr>
            <p:ph idx="1"/>
          </p:nvPr>
        </p:nvSpPr>
        <p:spPr>
          <a:xfrm>
            <a:off x="4740813" y="267287"/>
            <a:ext cx="6625882" cy="6316393"/>
          </a:xfrm>
        </p:spPr>
        <p:txBody>
          <a:bodyPr>
            <a:normAutofit fontScale="85000" lnSpcReduction="10000"/>
          </a:bodyPr>
          <a:lstStyle/>
          <a:p>
            <a:r>
              <a:rPr lang="es-ES" sz="2400" dirty="0" smtClean="0">
                <a:solidFill>
                  <a:schemeClr val="bg2">
                    <a:lumMod val="50000"/>
                  </a:schemeClr>
                </a:solidFill>
              </a:rPr>
              <a:t>Tienen exoneración (para trabajadores q reincorporen o suspendidos),entre 1/10/2020 y 31/01/2021, según dispone la DA 1ª RDL 30/2020: </a:t>
            </a:r>
          </a:p>
          <a:p>
            <a:r>
              <a:rPr lang="es-ES" sz="2400" dirty="0" smtClean="0">
                <a:solidFill>
                  <a:schemeClr val="bg2">
                    <a:lumMod val="50000"/>
                  </a:schemeClr>
                </a:solidFill>
              </a:rPr>
              <a:t>Empresas FM prorrogado CNAE</a:t>
            </a:r>
          </a:p>
          <a:p>
            <a:r>
              <a:rPr lang="es-ES" sz="2400" dirty="0" smtClean="0">
                <a:solidFill>
                  <a:schemeClr val="bg2">
                    <a:lumMod val="50000"/>
                  </a:schemeClr>
                </a:solidFill>
              </a:rPr>
              <a:t>Empresa que pasa de FM prorrogado CNAE a ETOP </a:t>
            </a:r>
          </a:p>
          <a:p>
            <a:r>
              <a:rPr lang="es-ES" sz="2400" dirty="0" smtClean="0">
                <a:solidFill>
                  <a:schemeClr val="bg2">
                    <a:lumMod val="50000"/>
                  </a:schemeClr>
                </a:solidFill>
              </a:rPr>
              <a:t>Empresas ETOP prorrogado CNAE</a:t>
            </a:r>
          </a:p>
          <a:p>
            <a:r>
              <a:rPr lang="es-ES" sz="2400" dirty="0" smtClean="0">
                <a:solidFill>
                  <a:schemeClr val="bg2">
                    <a:lumMod val="50000"/>
                  </a:schemeClr>
                </a:solidFill>
              </a:rPr>
              <a:t>Empresas Cadena de Valor que pasen de FM a ETOP</a:t>
            </a:r>
          </a:p>
          <a:p>
            <a:endParaRPr lang="es-ES" sz="2400" dirty="0">
              <a:solidFill>
                <a:schemeClr val="bg2">
                  <a:lumMod val="50000"/>
                </a:schemeClr>
              </a:solidFill>
            </a:endParaRPr>
          </a:p>
          <a:p>
            <a:r>
              <a:rPr lang="es-ES" sz="2400" dirty="0" smtClean="0">
                <a:solidFill>
                  <a:schemeClr val="bg2">
                    <a:lumMod val="50000"/>
                  </a:schemeClr>
                </a:solidFill>
              </a:rPr>
              <a:t>Dificultades: la DA no incluye, formalmente los </a:t>
            </a:r>
            <a:r>
              <a:rPr lang="es-ES" sz="2400" dirty="0" err="1" smtClean="0">
                <a:solidFill>
                  <a:schemeClr val="bg2">
                    <a:lumMod val="50000"/>
                  </a:schemeClr>
                </a:solidFill>
              </a:rPr>
              <a:t>apart</a:t>
            </a:r>
            <a:r>
              <a:rPr lang="es-ES" sz="2400" dirty="0" smtClean="0">
                <a:solidFill>
                  <a:schemeClr val="bg2">
                    <a:lumMod val="50000"/>
                  </a:schemeClr>
                </a:solidFill>
              </a:rPr>
              <a:t>. 1 y 2, por lo que no se sabe a q se refiere en al </a:t>
            </a:r>
            <a:r>
              <a:rPr lang="es-ES" sz="2400" dirty="0" err="1" smtClean="0">
                <a:solidFill>
                  <a:schemeClr val="bg2">
                    <a:lumMod val="50000"/>
                  </a:schemeClr>
                </a:solidFill>
              </a:rPr>
              <a:t>apart</a:t>
            </a:r>
            <a:r>
              <a:rPr lang="es-ES" sz="2400" dirty="0" smtClean="0">
                <a:solidFill>
                  <a:schemeClr val="bg2">
                    <a:lumMod val="50000"/>
                  </a:schemeClr>
                </a:solidFill>
              </a:rPr>
              <a:t>. 3 cuando alude a los anteriores. El Boletín Sistema Red aclara: </a:t>
            </a:r>
          </a:p>
          <a:p>
            <a:pPr lvl="1"/>
            <a:r>
              <a:rPr lang="es-ES" sz="2200" dirty="0" smtClean="0">
                <a:solidFill>
                  <a:schemeClr val="bg2">
                    <a:lumMod val="50000"/>
                  </a:schemeClr>
                </a:solidFill>
              </a:rPr>
              <a:t>Entre las primeras se incluye las de cadena de valor (no dice nada respecto a otras).</a:t>
            </a:r>
          </a:p>
          <a:p>
            <a:pPr lvl="1"/>
            <a:r>
              <a:rPr lang="es-ES" sz="2200" dirty="0" smtClean="0">
                <a:solidFill>
                  <a:schemeClr val="bg2">
                    <a:lumMod val="50000"/>
                  </a:schemeClr>
                </a:solidFill>
              </a:rPr>
              <a:t>En cuanto al </a:t>
            </a:r>
            <a:r>
              <a:rPr lang="es-ES" sz="2200" u="sng" dirty="0" smtClean="0">
                <a:solidFill>
                  <a:schemeClr val="bg2">
                    <a:lumMod val="50000"/>
                  </a:schemeClr>
                </a:solidFill>
              </a:rPr>
              <a:t>procedimiento</a:t>
            </a:r>
            <a:r>
              <a:rPr lang="es-ES" sz="2200" dirty="0" smtClean="0">
                <a:solidFill>
                  <a:schemeClr val="bg2">
                    <a:lumMod val="50000"/>
                  </a:schemeClr>
                </a:solidFill>
              </a:rPr>
              <a:t>, remite al próximo boletín </a:t>
            </a:r>
          </a:p>
          <a:p>
            <a:endParaRPr lang="es-ES" dirty="0"/>
          </a:p>
        </p:txBody>
      </p:sp>
      <p:sp>
        <p:nvSpPr>
          <p:cNvPr id="5" name="Rectángulo 4"/>
          <p:cNvSpPr/>
          <p:nvPr/>
        </p:nvSpPr>
        <p:spPr>
          <a:xfrm>
            <a:off x="1667785" y="1795361"/>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311747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6957" y="2671949"/>
            <a:ext cx="8534400" cy="1507067"/>
          </a:xfrm>
        </p:spPr>
        <p:txBody>
          <a:bodyPr/>
          <a:lstStyle/>
          <a:p>
            <a:r>
              <a:rPr lang="es-ES" b="1" dirty="0"/>
              <a:t>El RDL 30/2020 y </a:t>
            </a:r>
            <a:r>
              <a:rPr lang="es-ES" b="1" dirty="0" smtClean="0"/>
              <a:t/>
            </a:r>
            <a:br>
              <a:rPr lang="es-ES" b="1" dirty="0" smtClean="0"/>
            </a:br>
            <a:r>
              <a:rPr lang="es-ES" b="1" dirty="0" smtClean="0"/>
              <a:t>los </a:t>
            </a:r>
            <a:r>
              <a:rPr lang="es-ES" b="1" dirty="0" err="1"/>
              <a:t>ERTEs</a:t>
            </a:r>
            <a:endParaRPr lang="es-E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0275" y="1397726"/>
            <a:ext cx="7246760" cy="4415245"/>
          </a:xfrm>
        </p:spPr>
      </p:pic>
      <p:sp>
        <p:nvSpPr>
          <p:cNvPr id="5" name="Rectángulo 4"/>
          <p:cNvSpPr/>
          <p:nvPr/>
        </p:nvSpPr>
        <p:spPr>
          <a:xfrm>
            <a:off x="1667785" y="1795361"/>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189749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El RDL 30/2020 y los </a:t>
            </a:r>
            <a:r>
              <a:rPr lang="es-ES" b="1" dirty="0" err="1"/>
              <a:t>ERTEs</a:t>
            </a:r>
            <a:endParaRPr lang="es-ES" dirty="0"/>
          </a:p>
        </p:txBody>
      </p:sp>
      <p:sp>
        <p:nvSpPr>
          <p:cNvPr id="3" name="Marcador de contenido 2"/>
          <p:cNvSpPr>
            <a:spLocks noGrp="1"/>
          </p:cNvSpPr>
          <p:nvPr>
            <p:ph idx="1"/>
          </p:nvPr>
        </p:nvSpPr>
        <p:spPr>
          <a:xfrm>
            <a:off x="5118447" y="803186"/>
            <a:ext cx="6651187" cy="5248622"/>
          </a:xfrm>
        </p:spPr>
        <p:txBody>
          <a:bodyPr>
            <a:normAutofit fontScale="85000" lnSpcReduction="10000"/>
          </a:bodyPr>
          <a:lstStyle/>
          <a:p>
            <a:pPr lvl="0"/>
            <a:r>
              <a:rPr lang="es-ES" sz="2400" b="1" dirty="0"/>
              <a:t>ERTE ETOP </a:t>
            </a:r>
            <a:endParaRPr lang="es-ES" sz="2400" b="1" dirty="0" smtClean="0"/>
          </a:p>
          <a:p>
            <a:pPr lvl="0"/>
            <a:r>
              <a:rPr lang="es-ES" sz="2400" b="1" dirty="0" smtClean="0"/>
              <a:t>Causas ETOP – no cabe un tipo ERTE COVID FM</a:t>
            </a:r>
            <a:endParaRPr lang="es-ES" sz="2400" b="1" dirty="0"/>
          </a:p>
          <a:p>
            <a:pPr lvl="0"/>
            <a:r>
              <a:rPr lang="es-ES" sz="2400" dirty="0" smtClean="0"/>
              <a:t>los </a:t>
            </a:r>
            <a:r>
              <a:rPr lang="es-ES" sz="2400" dirty="0"/>
              <a:t>que continúan, los ETOP prorrogados desde la entrada en vigor de esta norma y los que se pueden tramitar conforme art. 3.  </a:t>
            </a:r>
            <a:endParaRPr lang="es-ES" sz="2400" dirty="0" smtClean="0"/>
          </a:p>
          <a:p>
            <a:pPr lvl="0"/>
            <a:r>
              <a:rPr lang="es-ES" sz="2400" dirty="0" smtClean="0"/>
              <a:t>Puede tramitarse mientras esté vigente uno por FM. Efectos retroactivos </a:t>
            </a:r>
          </a:p>
          <a:p>
            <a:pPr lvl="0"/>
            <a:r>
              <a:rPr lang="es-ES" sz="2400" dirty="0" smtClean="0"/>
              <a:t>Si se ha prorrogado uno que finalizara, necesidad de acuerdo en período de consultas y comunicación a la AL de acuerdo a lo previsto en RD 1483/2012 y art. 23 RDL 8/2020</a:t>
            </a:r>
          </a:p>
          <a:p>
            <a:pPr lvl="0"/>
            <a:r>
              <a:rPr lang="es-ES" sz="2400" dirty="0" smtClean="0"/>
              <a:t>Ninguno </a:t>
            </a:r>
            <a:r>
              <a:rPr lang="es-ES" sz="2400" dirty="0"/>
              <a:t>de estos tiene ya exoneraciones (salvo lo indicado con anterioridad)</a:t>
            </a:r>
          </a:p>
          <a:p>
            <a:endParaRPr lang="es-ES" dirty="0"/>
          </a:p>
        </p:txBody>
      </p:sp>
      <p:sp>
        <p:nvSpPr>
          <p:cNvPr id="4" name="Rectángulo 3"/>
          <p:cNvSpPr/>
          <p:nvPr/>
        </p:nvSpPr>
        <p:spPr>
          <a:xfrm>
            <a:off x="1558016" y="1795362"/>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2465152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El RDL 30/2020 y los </a:t>
            </a:r>
            <a:r>
              <a:rPr lang="es-ES" b="1" dirty="0" err="1"/>
              <a:t>ERTEs</a:t>
            </a:r>
            <a:endParaRPr lang="es-ES" dirty="0"/>
          </a:p>
        </p:txBody>
      </p:sp>
      <p:sp>
        <p:nvSpPr>
          <p:cNvPr id="3" name="Marcador de contenido 2"/>
          <p:cNvSpPr>
            <a:spLocks noGrp="1"/>
          </p:cNvSpPr>
          <p:nvPr>
            <p:ph idx="1"/>
          </p:nvPr>
        </p:nvSpPr>
        <p:spPr>
          <a:xfrm>
            <a:off x="4624251" y="313509"/>
            <a:ext cx="7108204" cy="6544491"/>
          </a:xfrm>
        </p:spPr>
        <p:txBody>
          <a:bodyPr>
            <a:normAutofit lnSpcReduction="10000"/>
          </a:bodyPr>
          <a:lstStyle/>
          <a:p>
            <a:pPr marL="0" lvl="0" indent="0">
              <a:buNone/>
            </a:pPr>
            <a:r>
              <a:rPr lang="es-ES" b="1" dirty="0" smtClean="0"/>
              <a:t>ERTE </a:t>
            </a:r>
            <a:r>
              <a:rPr lang="es-ES" b="1" dirty="0"/>
              <a:t>por impedimento: </a:t>
            </a:r>
            <a:endParaRPr lang="es-ES" b="1" dirty="0" smtClean="0"/>
          </a:p>
          <a:p>
            <a:pPr lvl="0"/>
            <a:r>
              <a:rPr lang="es-ES" dirty="0" smtClean="0"/>
              <a:t>no </a:t>
            </a:r>
            <a:r>
              <a:rPr lang="es-ES" dirty="0"/>
              <a:t>puede realizar su actividad en alguno de sus centros de trabajo por nuevas restricciones o medidas de contención desde 1 de octubre (no incluye las medidas anteriores aprobadas)  </a:t>
            </a:r>
            <a:r>
              <a:rPr lang="es-ES" dirty="0" smtClean="0"/>
              <a:t>-parecido a rebrote- ¿se puede </a:t>
            </a:r>
            <a:r>
              <a:rPr lang="es-ES" smtClean="0"/>
              <a:t>pedir reducción?</a:t>
            </a:r>
            <a:endParaRPr lang="es-ES" dirty="0" smtClean="0"/>
          </a:p>
          <a:p>
            <a:pPr marL="0" lvl="0" indent="0">
              <a:buNone/>
            </a:pPr>
            <a:r>
              <a:rPr lang="es-ES" b="1" dirty="0" smtClean="0"/>
              <a:t>ERTE </a:t>
            </a:r>
            <a:r>
              <a:rPr lang="es-ES" b="1" dirty="0"/>
              <a:t>por limitación</a:t>
            </a:r>
            <a:r>
              <a:rPr lang="es-ES" b="1" dirty="0" smtClean="0"/>
              <a:t>:</a:t>
            </a:r>
          </a:p>
          <a:p>
            <a:pPr lvl="0"/>
            <a:r>
              <a:rPr lang="es-ES" dirty="0" smtClean="0"/>
              <a:t>limitado </a:t>
            </a:r>
            <a:r>
              <a:rPr lang="es-ES" dirty="0"/>
              <a:t>el desarrollo normalizado de su actividad laboral por decisiones o medidas adoptadas por autoridades ESPAÑOLAS (no indica fechas</a:t>
            </a:r>
            <a:r>
              <a:rPr lang="es-ES" dirty="0" smtClean="0"/>
              <a:t>) –¿puede ser entonces si cabría otro anterior y no se utilizó?-</a:t>
            </a:r>
          </a:p>
          <a:p>
            <a:pPr marL="0" lvl="0" indent="0">
              <a:buNone/>
            </a:pPr>
            <a:r>
              <a:rPr lang="es-ES" b="1" dirty="0" smtClean="0"/>
              <a:t>Para ambos: </a:t>
            </a:r>
          </a:p>
          <a:p>
            <a:pPr lvl="0"/>
            <a:r>
              <a:rPr lang="es-ES" dirty="0" smtClean="0"/>
              <a:t>Se </a:t>
            </a:r>
            <a:r>
              <a:rPr lang="es-ES" dirty="0"/>
              <a:t>requiere tramitación y aprobación por la vía del art. 47.3 ET.  Especialidades respecto a </a:t>
            </a:r>
            <a:r>
              <a:rPr lang="es-ES" dirty="0" smtClean="0"/>
              <a:t>comunicación (art. 2.3 RDL 30). </a:t>
            </a:r>
          </a:p>
          <a:p>
            <a:pPr lvl="0"/>
            <a:r>
              <a:rPr lang="es-ES" dirty="0" smtClean="0"/>
              <a:t>No tiene porqué afectar a toda la empresa, es por Centros</a:t>
            </a:r>
          </a:p>
          <a:p>
            <a:pPr lvl="0"/>
            <a:r>
              <a:rPr lang="es-ES" dirty="0" smtClean="0"/>
              <a:t>Pueden ser suspensiones o reducciones y Total o Parcial</a:t>
            </a:r>
          </a:p>
          <a:p>
            <a:r>
              <a:rPr lang="es-ES" u="sng" dirty="0"/>
              <a:t>E</a:t>
            </a:r>
            <a:r>
              <a:rPr lang="es-ES" u="sng" dirty="0" smtClean="0"/>
              <a:t>stablecen exoneraciones (altas) para trabajadores suspendidos, hasta 31 de enero</a:t>
            </a:r>
            <a:endParaRPr lang="es-ES" u="sng" dirty="0"/>
          </a:p>
        </p:txBody>
      </p:sp>
      <p:sp>
        <p:nvSpPr>
          <p:cNvPr id="4" name="Rectángulo 3"/>
          <p:cNvSpPr/>
          <p:nvPr/>
        </p:nvSpPr>
        <p:spPr>
          <a:xfrm>
            <a:off x="1752191" y="1725023"/>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89302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Procedimiento para los ERTES de limitación y de impedimento</a:t>
            </a:r>
            <a:endParaRPr lang="es-ES" dirty="0"/>
          </a:p>
        </p:txBody>
      </p:sp>
      <p:sp>
        <p:nvSpPr>
          <p:cNvPr id="3" name="Marcador de contenido 2"/>
          <p:cNvSpPr>
            <a:spLocks noGrp="1"/>
          </p:cNvSpPr>
          <p:nvPr>
            <p:ph idx="1"/>
          </p:nvPr>
        </p:nvSpPr>
        <p:spPr>
          <a:xfrm>
            <a:off x="5118447" y="117566"/>
            <a:ext cx="6821004" cy="6531428"/>
          </a:xfrm>
        </p:spPr>
        <p:txBody>
          <a:bodyPr>
            <a:normAutofit/>
          </a:bodyPr>
          <a:lstStyle/>
          <a:p>
            <a:r>
              <a:rPr lang="es-ES" dirty="0" smtClean="0"/>
              <a:t>Art. 47.3 ET: Procedimiento de fuerza mayor art. 51.7 y normativa de desarrollo, RD 1483/2012 y OM /ESS/982/2013</a:t>
            </a:r>
          </a:p>
          <a:p>
            <a:r>
              <a:rPr lang="es-ES" dirty="0" smtClean="0"/>
              <a:t>Especial relevancia arts. 17 y ss. RD 1483/2012 con especialidades arts. 31 a 33 para fuerza mayor.  </a:t>
            </a:r>
          </a:p>
          <a:p>
            <a:r>
              <a:rPr lang="es-ES" dirty="0" smtClean="0"/>
              <a:t>Compatibilidad con procedimiento especial en RDL 30/2020</a:t>
            </a:r>
          </a:p>
          <a:p>
            <a:r>
              <a:rPr lang="es-ES" dirty="0" smtClean="0"/>
              <a:t>Informe o memoria</a:t>
            </a:r>
          </a:p>
          <a:p>
            <a:r>
              <a:rPr lang="es-ES" dirty="0" smtClean="0"/>
              <a:t>Solicitud colectiva por desempleo y archivo actividad (7.10.2020 </a:t>
            </a:r>
            <a:r>
              <a:rPr lang="es-ES" dirty="0"/>
              <a:t>NOTA INFORMATIVA DIRECCIÓN PROVINCIAL DEL SEPE, CANALES DE PRESENTACIÓN DE SOLICITUDES COLECTIVAS </a:t>
            </a:r>
            <a:r>
              <a:rPr lang="es-ES" dirty="0" smtClean="0"/>
              <a:t>ERTES)</a:t>
            </a:r>
          </a:p>
          <a:p>
            <a:r>
              <a:rPr lang="es-ES" dirty="0" smtClean="0"/>
              <a:t>¿Compatibilidad con </a:t>
            </a:r>
            <a:r>
              <a:rPr lang="es-ES" dirty="0" err="1" smtClean="0"/>
              <a:t>ERTEs</a:t>
            </a:r>
            <a:r>
              <a:rPr lang="es-ES" dirty="0" smtClean="0"/>
              <a:t> preexistentes? </a:t>
            </a:r>
            <a:r>
              <a:rPr lang="es-ES" dirty="0" smtClean="0">
                <a:hlinkClick r:id="rId2"/>
              </a:rPr>
              <a:t>Nota ITSS</a:t>
            </a:r>
            <a:r>
              <a:rPr lang="es-ES" dirty="0"/>
              <a:t> </a:t>
            </a:r>
            <a:r>
              <a:rPr lang="es-ES" dirty="0" smtClean="0"/>
              <a:t>Cambia la redacción (antes se distinguía respecto a los de FMP y las distintas exoneraciones, ahora solo suspendidos)</a:t>
            </a:r>
          </a:p>
          <a:p>
            <a:r>
              <a:rPr lang="es-ES" dirty="0" smtClean="0"/>
              <a:t>¿Podemos reconvertir un ERTE preexistente?  Dudas, principalmente, respecto al limitativo. </a:t>
            </a:r>
          </a:p>
        </p:txBody>
      </p:sp>
    </p:spTree>
    <p:extLst>
      <p:ext uri="{BB962C8B-B14F-4D97-AF65-F5344CB8AC3E}">
        <p14:creationId xmlns:p14="http://schemas.microsoft.com/office/powerpoint/2010/main" val="355868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Procedimiento para los ERTES de limitación y de impedimento</a:t>
            </a:r>
            <a:endParaRPr lang="es-ES" dirty="0"/>
          </a:p>
        </p:txBody>
      </p:sp>
      <p:sp>
        <p:nvSpPr>
          <p:cNvPr id="3" name="Marcador de contenido 2"/>
          <p:cNvSpPr>
            <a:spLocks noGrp="1"/>
          </p:cNvSpPr>
          <p:nvPr>
            <p:ph idx="1"/>
          </p:nvPr>
        </p:nvSpPr>
        <p:spPr>
          <a:xfrm>
            <a:off x="5118447" y="-222069"/>
            <a:ext cx="6625062" cy="7471955"/>
          </a:xfrm>
        </p:spPr>
        <p:txBody>
          <a:bodyPr>
            <a:normAutofit/>
          </a:bodyPr>
          <a:lstStyle/>
          <a:p>
            <a:r>
              <a:rPr lang="es-ES" dirty="0" smtClean="0"/>
              <a:t>DGT Madrid: </a:t>
            </a:r>
          </a:p>
          <a:p>
            <a:r>
              <a:rPr lang="es-ES" dirty="0"/>
              <a:t>Las empresas que pueden solicitar </a:t>
            </a:r>
            <a:r>
              <a:rPr lang="es-ES" dirty="0" smtClean="0"/>
              <a:t>ERTE </a:t>
            </a:r>
            <a:r>
              <a:rPr lang="es-ES" dirty="0"/>
              <a:t>por limitaciones </a:t>
            </a:r>
            <a:r>
              <a:rPr lang="es-ES" dirty="0" smtClean="0"/>
              <a:t> o impedimento de </a:t>
            </a:r>
            <a:r>
              <a:rPr lang="es-ES" dirty="0"/>
              <a:t>actividad serán:</a:t>
            </a:r>
          </a:p>
          <a:p>
            <a:pPr lvl="1"/>
            <a:r>
              <a:rPr lang="es-ES" dirty="0" smtClean="0"/>
              <a:t>Las </a:t>
            </a:r>
            <a:r>
              <a:rPr lang="es-ES" dirty="0"/>
              <a:t>que no hayan solicitado ningún ERTE con anterioridad (es decir, es un </a:t>
            </a:r>
            <a:r>
              <a:rPr lang="es-ES" dirty="0" smtClean="0"/>
              <a:t>ERTE independiente</a:t>
            </a:r>
            <a:r>
              <a:rPr lang="es-ES" dirty="0"/>
              <a:t>).</a:t>
            </a:r>
          </a:p>
          <a:p>
            <a:pPr lvl="1"/>
            <a:r>
              <a:rPr lang="es-ES" dirty="0" smtClean="0"/>
              <a:t>Las </a:t>
            </a:r>
            <a:r>
              <a:rPr lang="es-ES" dirty="0"/>
              <a:t>que hubieran tenido aprobado un ERTE anteriormente, y hayan </a:t>
            </a:r>
            <a:r>
              <a:rPr lang="es-ES" dirty="0" smtClean="0"/>
              <a:t>renunciado expresamente </a:t>
            </a:r>
            <a:r>
              <a:rPr lang="es-ES" dirty="0"/>
              <a:t>a él en su totalidad o hayan desafectado a todos los trabajadores.</a:t>
            </a:r>
          </a:p>
          <a:p>
            <a:pPr lvl="1"/>
            <a:r>
              <a:rPr lang="es-ES" dirty="0" smtClean="0"/>
              <a:t>Las </a:t>
            </a:r>
            <a:r>
              <a:rPr lang="es-ES" dirty="0"/>
              <a:t>que estando en situación de fuerza mayor parcial, con un ERTE por fuerza </a:t>
            </a:r>
            <a:r>
              <a:rPr lang="es-ES" dirty="0" smtClean="0"/>
              <a:t>mayor vigente</a:t>
            </a:r>
            <a:r>
              <a:rPr lang="es-ES" dirty="0"/>
              <a:t>, se viesen afectadas, en uno o varios de sus centros de trabajo, por las </a:t>
            </a:r>
            <a:r>
              <a:rPr lang="es-ES" dirty="0" smtClean="0"/>
              <a:t>nuevas medidas </a:t>
            </a:r>
            <a:r>
              <a:rPr lang="es-ES" dirty="0"/>
              <a:t>restrictivas o de contención que limiten el desarrollo de su actividad</a:t>
            </a:r>
            <a:r>
              <a:rPr lang="es-ES" dirty="0" smtClean="0"/>
              <a:t>.</a:t>
            </a:r>
          </a:p>
          <a:p>
            <a:pPr lvl="1"/>
            <a:endParaRPr lang="es-ES" dirty="0"/>
          </a:p>
          <a:p>
            <a:pPr lvl="1"/>
            <a:r>
              <a:rPr lang="es-ES" dirty="0" smtClean="0"/>
              <a:t>Fechas de efectos: desde la causa que lo motiva, pero exenciones desde 1 de octubre</a:t>
            </a:r>
          </a:p>
          <a:p>
            <a:pPr lvl="1"/>
            <a:r>
              <a:rPr lang="es-ES" dirty="0"/>
              <a:t>No es necesario negociarlo con los trabajadores o sus representantes.</a:t>
            </a:r>
          </a:p>
        </p:txBody>
      </p:sp>
    </p:spTree>
    <p:extLst>
      <p:ext uri="{BB962C8B-B14F-4D97-AF65-F5344CB8AC3E}">
        <p14:creationId xmlns:p14="http://schemas.microsoft.com/office/powerpoint/2010/main" val="130400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El RDL 30/2020 y los </a:t>
            </a:r>
            <a:r>
              <a:rPr lang="es-ES" b="1" dirty="0" err="1"/>
              <a:t>ERTEs</a:t>
            </a:r>
            <a:endParaRPr lang="es-ES" dirty="0"/>
          </a:p>
        </p:txBody>
      </p:sp>
      <p:sp>
        <p:nvSpPr>
          <p:cNvPr id="3" name="Marcador de contenido 2"/>
          <p:cNvSpPr>
            <a:spLocks noGrp="1"/>
          </p:cNvSpPr>
          <p:nvPr>
            <p:ph idx="1"/>
          </p:nvPr>
        </p:nvSpPr>
        <p:spPr>
          <a:xfrm>
            <a:off x="5641145" y="685800"/>
            <a:ext cx="4909624" cy="5968218"/>
          </a:xfrm>
        </p:spPr>
        <p:txBody>
          <a:bodyPr>
            <a:normAutofit/>
          </a:bodyPr>
          <a:lstStyle/>
          <a:p>
            <a:pPr lvl="0"/>
            <a:r>
              <a:rPr lang="es-ES" sz="2400" b="1" dirty="0"/>
              <a:t>ERTE rebrote (rescatado).  </a:t>
            </a:r>
            <a:endParaRPr lang="es-ES" sz="2400" b="1" dirty="0" smtClean="0"/>
          </a:p>
          <a:p>
            <a:pPr lvl="0"/>
            <a:r>
              <a:rPr lang="es-ES" sz="2400" dirty="0" smtClean="0"/>
              <a:t>No </a:t>
            </a:r>
            <a:r>
              <a:rPr lang="es-ES" sz="2400" dirty="0"/>
              <a:t>parece que se pueda pedir uno nuevo por esta vía, pero se mantienen, </a:t>
            </a:r>
            <a:endParaRPr lang="es-ES" sz="2400" dirty="0" smtClean="0"/>
          </a:p>
          <a:p>
            <a:pPr lvl="0"/>
            <a:r>
              <a:rPr lang="es-ES" sz="2400" dirty="0" smtClean="0"/>
              <a:t>las </a:t>
            </a:r>
            <a:r>
              <a:rPr lang="es-ES" sz="2400" dirty="0"/>
              <a:t>exoneraciones, desde 1 de enero, pasan a ser  las previstas para los ERTES impeditivos. </a:t>
            </a:r>
          </a:p>
          <a:p>
            <a:endParaRPr lang="es-ES" dirty="0"/>
          </a:p>
        </p:txBody>
      </p:sp>
      <p:sp>
        <p:nvSpPr>
          <p:cNvPr id="4" name="Rectángulo 3"/>
          <p:cNvSpPr/>
          <p:nvPr/>
        </p:nvSpPr>
        <p:spPr>
          <a:xfrm>
            <a:off x="1558016" y="1781294"/>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57577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9838" y="2532184"/>
            <a:ext cx="8534400" cy="1507067"/>
          </a:xfrm>
        </p:spPr>
        <p:txBody>
          <a:bodyPr/>
          <a:lstStyle/>
          <a:p>
            <a:r>
              <a:rPr lang="es-ES" b="1" dirty="0"/>
              <a:t>El RDL 30/2020 y </a:t>
            </a:r>
            <a:r>
              <a:rPr lang="es-ES" b="1" dirty="0" smtClean="0"/>
              <a:t/>
            </a:r>
            <a:br>
              <a:rPr lang="es-ES" b="1" dirty="0" smtClean="0"/>
            </a:br>
            <a:r>
              <a:rPr lang="es-ES" b="1" dirty="0" smtClean="0"/>
              <a:t>los </a:t>
            </a:r>
            <a:r>
              <a:rPr lang="es-ES" b="1" dirty="0" err="1"/>
              <a:t>ERTEs</a:t>
            </a:r>
            <a:endParaRPr lang="es-ES" dirty="0"/>
          </a:p>
        </p:txBody>
      </p:sp>
      <p:sp>
        <p:nvSpPr>
          <p:cNvPr id="3" name="Marcador de contenido 2"/>
          <p:cNvSpPr>
            <a:spLocks noGrp="1"/>
          </p:cNvSpPr>
          <p:nvPr>
            <p:ph idx="1"/>
          </p:nvPr>
        </p:nvSpPr>
        <p:spPr>
          <a:xfrm>
            <a:off x="5050302" y="-227690"/>
            <a:ext cx="6217920" cy="7345941"/>
          </a:xfrm>
        </p:spPr>
        <p:txBody>
          <a:bodyPr>
            <a:normAutofit/>
          </a:bodyPr>
          <a:lstStyle/>
          <a:p>
            <a:pPr lvl="0"/>
            <a:r>
              <a:rPr lang="es-ES" sz="2000" dirty="0"/>
              <a:t>RDL 8/2020-  se prevén 6 meses desde incorporación del primer trabajador desafectado. Y se incumple si se despiden a afectados por ERTE.</a:t>
            </a:r>
          </a:p>
          <a:p>
            <a:pPr lvl="0"/>
            <a:r>
              <a:rPr lang="es-ES" sz="2000" dirty="0"/>
              <a:t>RDL 18/2020- El aspecto más destacado es que se introducen excepciones al incumplimiento.</a:t>
            </a:r>
          </a:p>
          <a:p>
            <a:pPr lvl="0"/>
            <a:r>
              <a:rPr lang="es-ES" sz="2000" dirty="0"/>
              <a:t>RDL 24/2020.  –Se incluyen los ETOP.  Para las que se beneficien por primera vez, el plazo de 6 meses empezaba desde este RDL, para las otras, sigue contando. </a:t>
            </a:r>
          </a:p>
          <a:p>
            <a:pPr lvl="0"/>
            <a:r>
              <a:rPr lang="es-ES" sz="2000" dirty="0"/>
              <a:t>RDL 30/2020-  Se extiende a partir de esta norma, pero si ya tenía un compromiso anterior, no empieza a computar el nuevo de 6 meses hasta haber acabado el anterior. </a:t>
            </a:r>
          </a:p>
        </p:txBody>
      </p:sp>
      <p:sp>
        <p:nvSpPr>
          <p:cNvPr id="4" name="Rectángulo 3"/>
          <p:cNvSpPr/>
          <p:nvPr/>
        </p:nvSpPr>
        <p:spPr>
          <a:xfrm>
            <a:off x="1227758" y="1728052"/>
            <a:ext cx="2691891" cy="369332"/>
          </a:xfrm>
          <a:prstGeom prst="rect">
            <a:avLst/>
          </a:prstGeom>
        </p:spPr>
        <p:txBody>
          <a:bodyPr wrap="none">
            <a:spAutoFit/>
          </a:bodyPr>
          <a:lstStyle/>
          <a:p>
            <a:r>
              <a:rPr lang="es-ES" dirty="0"/>
              <a:t>Salvaguarda de empleo</a:t>
            </a:r>
          </a:p>
        </p:txBody>
      </p:sp>
    </p:spTree>
    <p:extLst>
      <p:ext uri="{BB962C8B-B14F-4D97-AF65-F5344CB8AC3E}">
        <p14:creationId xmlns:p14="http://schemas.microsoft.com/office/powerpoint/2010/main" val="2077356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2551" y="2625382"/>
            <a:ext cx="8534400" cy="1507067"/>
          </a:xfrm>
        </p:spPr>
        <p:txBody>
          <a:bodyPr/>
          <a:lstStyle/>
          <a:p>
            <a:r>
              <a:rPr lang="es-ES" b="1" dirty="0"/>
              <a:t>El RDL 30/2020 y </a:t>
            </a:r>
            <a:r>
              <a:rPr lang="es-ES" b="1" dirty="0" smtClean="0"/>
              <a:t/>
            </a:r>
            <a:br>
              <a:rPr lang="es-ES" b="1" dirty="0" smtClean="0"/>
            </a:br>
            <a:r>
              <a:rPr lang="es-ES" b="1" dirty="0" smtClean="0"/>
              <a:t>los </a:t>
            </a:r>
            <a:r>
              <a:rPr lang="es-ES" b="1" dirty="0" err="1"/>
              <a:t>ERTEs</a:t>
            </a:r>
            <a:endParaRPr lang="es-ES" dirty="0"/>
          </a:p>
        </p:txBody>
      </p:sp>
      <p:sp>
        <p:nvSpPr>
          <p:cNvPr id="3" name="Marcador de contenido 2"/>
          <p:cNvSpPr>
            <a:spLocks noGrp="1"/>
          </p:cNvSpPr>
          <p:nvPr>
            <p:ph idx="1"/>
          </p:nvPr>
        </p:nvSpPr>
        <p:spPr>
          <a:xfrm>
            <a:off x="5261318" y="419425"/>
            <a:ext cx="6035040" cy="6172200"/>
          </a:xfrm>
        </p:spPr>
        <p:txBody>
          <a:bodyPr>
            <a:normAutofit/>
          </a:bodyPr>
          <a:lstStyle/>
          <a:p>
            <a:r>
              <a:rPr lang="es-ES" sz="2400" dirty="0"/>
              <a:t>La pregunta es ¿Están todas las empresas que lo necesitan?  Al menos en el anexo no y parece que se echan de menos las dedicadas a la restauración. </a:t>
            </a:r>
          </a:p>
          <a:p>
            <a:r>
              <a:rPr lang="es-ES" sz="2400" dirty="0"/>
              <a:t>Y, por último, se incluyen prórrogas para el plan MECUIDA y TELETRABAJO (fuera de los RRDDLL 28 y 29/2020), medidas respecto a  fijos discontinuos, autónomos y cese de actividad o modificaciones respecto al Ingreso Mínimo Vital.</a:t>
            </a:r>
          </a:p>
          <a:p>
            <a:endParaRPr lang="es-ES" dirty="0"/>
          </a:p>
        </p:txBody>
      </p:sp>
    </p:spTree>
    <p:extLst>
      <p:ext uri="{BB962C8B-B14F-4D97-AF65-F5344CB8AC3E}">
        <p14:creationId xmlns:p14="http://schemas.microsoft.com/office/powerpoint/2010/main" val="2739785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RDL 30/2020</a:t>
            </a:r>
            <a:endParaRPr lang="es-ES" dirty="0"/>
          </a:p>
        </p:txBody>
      </p:sp>
      <p:sp>
        <p:nvSpPr>
          <p:cNvPr id="3" name="Marcador de contenido 2"/>
          <p:cNvSpPr>
            <a:spLocks noGrp="1"/>
          </p:cNvSpPr>
          <p:nvPr>
            <p:ph idx="1"/>
          </p:nvPr>
        </p:nvSpPr>
        <p:spPr>
          <a:xfrm>
            <a:off x="4670474" y="407963"/>
            <a:ext cx="6963507" cy="6006905"/>
          </a:xfrm>
        </p:spPr>
        <p:txBody>
          <a:bodyPr/>
          <a:lstStyle/>
          <a:p>
            <a:r>
              <a:rPr lang="es-ES" sz="2400" dirty="0"/>
              <a:t>La velocidad con la que se van sucediendo la normativa de emergencia y la necesidad de adoptar medidas urgentes en el ámbito de las relaciones laborales en las empresas, nos lleva a la lectura apresurada y rápida de las diferentes normas que van apareciendo. </a:t>
            </a:r>
            <a:endParaRPr lang="es-ES" sz="2400" dirty="0" smtClean="0"/>
          </a:p>
          <a:p>
            <a:r>
              <a:rPr lang="es-ES" sz="2400" dirty="0"/>
              <a:t>P</a:t>
            </a:r>
            <a:r>
              <a:rPr lang="es-ES" sz="2400" dirty="0" smtClean="0"/>
              <a:t>resentar </a:t>
            </a:r>
            <a:r>
              <a:rPr lang="es-ES" sz="2400" dirty="0"/>
              <a:t>un rápido esquema </a:t>
            </a:r>
            <a:r>
              <a:rPr lang="es-ES" sz="2400" dirty="0" smtClean="0"/>
              <a:t>que </a:t>
            </a:r>
            <a:r>
              <a:rPr lang="es-ES" sz="2400" dirty="0"/>
              <a:t>nos permita enfrentarnos al RDL 30/2020 y a las nuevas figuras y posibilidades de suspensión y reducción con más confianza. </a:t>
            </a:r>
          </a:p>
          <a:p>
            <a:endParaRPr lang="es-ES" dirty="0"/>
          </a:p>
        </p:txBody>
      </p:sp>
    </p:spTree>
    <p:extLst>
      <p:ext uri="{BB962C8B-B14F-4D97-AF65-F5344CB8AC3E}">
        <p14:creationId xmlns:p14="http://schemas.microsoft.com/office/powerpoint/2010/main" val="2739190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757" y="2271547"/>
            <a:ext cx="3498979" cy="2456442"/>
          </a:xfrm>
        </p:spPr>
        <p:txBody>
          <a:bodyPr/>
          <a:lstStyle/>
          <a:p>
            <a:r>
              <a:rPr lang="es-ES" dirty="0" smtClean="0"/>
              <a:t>Importante consideraciones previas</a:t>
            </a:r>
            <a:endParaRPr lang="es-ES" dirty="0"/>
          </a:p>
        </p:txBody>
      </p:sp>
      <p:sp>
        <p:nvSpPr>
          <p:cNvPr id="3" name="Marcador de contenido 2"/>
          <p:cNvSpPr>
            <a:spLocks noGrp="1"/>
          </p:cNvSpPr>
          <p:nvPr>
            <p:ph idx="1"/>
          </p:nvPr>
        </p:nvSpPr>
        <p:spPr>
          <a:xfrm>
            <a:off x="4413736" y="365761"/>
            <a:ext cx="7577967" cy="6858000"/>
          </a:xfrm>
        </p:spPr>
        <p:txBody>
          <a:bodyPr>
            <a:normAutofit/>
          </a:bodyPr>
          <a:lstStyle/>
          <a:p>
            <a:r>
              <a:rPr lang="es-ES" dirty="0" smtClean="0"/>
              <a:t>Trabajo a distancia  (ojo DT 3º RDL 28/2020 no aplicable nueva normativa) y Plan </a:t>
            </a:r>
            <a:r>
              <a:rPr lang="es-ES" dirty="0" err="1" smtClean="0"/>
              <a:t>Mecuida</a:t>
            </a:r>
            <a:r>
              <a:rPr lang="es-ES" dirty="0" smtClean="0"/>
              <a:t> (art. 6 RD 8/2020 ampliado por DA 3ª RDL 28/2020)</a:t>
            </a:r>
          </a:p>
          <a:p>
            <a:r>
              <a:rPr lang="es-ES" dirty="0" smtClean="0"/>
              <a:t>Carácter preferente. Memoria ERTE: si cabe teletrabajo, no cabe ERTE. Pero esta preferencia no ha sido expresamente prorrogada para los nuevos </a:t>
            </a:r>
            <a:r>
              <a:rPr lang="es-ES" dirty="0" err="1" smtClean="0"/>
              <a:t>ERTEs</a:t>
            </a:r>
            <a:r>
              <a:rPr lang="es-ES" dirty="0" smtClean="0"/>
              <a:t> y ya vencieron los plazos (RDL 15/2020: dos meses desde q acabó el EA -21/06- con posibles nuevas prórrogas).</a:t>
            </a:r>
          </a:p>
          <a:p>
            <a:r>
              <a:rPr lang="es-ES" dirty="0" smtClean="0"/>
              <a:t>Interrupción cómputo de contratos temporales  (art. 5 RDL 9/2020)</a:t>
            </a:r>
          </a:p>
          <a:p>
            <a:r>
              <a:rPr lang="es-ES" dirty="0" smtClean="0"/>
              <a:t>No es posible HHEE, externalizar o nuevas contrataciones, salvo excepciones motivadas y previa información a RT. Infracción (art. 7 RDL). Problemas interpretativos derivados de su redacción técnica (que se mantienen): </a:t>
            </a:r>
          </a:p>
          <a:p>
            <a:pPr lvl="1">
              <a:lnSpc>
                <a:spcPct val="100000"/>
              </a:lnSpc>
            </a:pPr>
            <a:r>
              <a:rPr lang="es-ES" dirty="0" smtClean="0"/>
              <a:t>¿horas complementarias?</a:t>
            </a:r>
          </a:p>
          <a:p>
            <a:pPr lvl="1">
              <a:lnSpc>
                <a:spcPct val="100000"/>
              </a:lnSpc>
            </a:pPr>
            <a:r>
              <a:rPr lang="es-ES" dirty="0" smtClean="0"/>
              <a:t>¿horas estructurales?</a:t>
            </a:r>
          </a:p>
          <a:p>
            <a:pPr lvl="1">
              <a:lnSpc>
                <a:spcPct val="100000"/>
              </a:lnSpc>
            </a:pPr>
            <a:r>
              <a:rPr lang="es-ES" dirty="0" smtClean="0"/>
              <a:t>¿qué efectos tiene respecto de horas o contrataciones realizadas o respecto a las bonificaciones?   Nada</a:t>
            </a:r>
          </a:p>
          <a:p>
            <a:pPr lvl="1">
              <a:lnSpc>
                <a:spcPct val="100000"/>
              </a:lnSpc>
            </a:pPr>
            <a:r>
              <a:rPr lang="es-ES" dirty="0" smtClean="0"/>
              <a:t>¿Tipificación de infracción administrativa? ¿Gravedad? ¿Infracción? Horas extras sí regulado, pero no contratación o externalización</a:t>
            </a:r>
          </a:p>
          <a:p>
            <a:pPr lvl="1">
              <a:lnSpc>
                <a:spcPct val="100000"/>
              </a:lnSpc>
            </a:pPr>
            <a:r>
              <a:rPr lang="es-ES" dirty="0" smtClean="0"/>
              <a:t>Posible defecto de inconstitucionalidad (art. 25.1 CE). </a:t>
            </a:r>
          </a:p>
          <a:p>
            <a:endParaRPr lang="es-ES" dirty="0" smtClean="0"/>
          </a:p>
          <a:p>
            <a:endParaRPr lang="es-ES" dirty="0"/>
          </a:p>
        </p:txBody>
      </p:sp>
    </p:spTree>
    <p:extLst>
      <p:ext uri="{BB962C8B-B14F-4D97-AF65-F5344CB8AC3E}">
        <p14:creationId xmlns:p14="http://schemas.microsoft.com/office/powerpoint/2010/main" val="353040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Importante consideraciones previas</a:t>
            </a:r>
            <a:endParaRPr lang="es-ES" dirty="0"/>
          </a:p>
        </p:txBody>
      </p:sp>
      <p:sp>
        <p:nvSpPr>
          <p:cNvPr id="3" name="Marcador de contenido 2"/>
          <p:cNvSpPr>
            <a:spLocks noGrp="1"/>
          </p:cNvSpPr>
          <p:nvPr>
            <p:ph idx="1"/>
          </p:nvPr>
        </p:nvSpPr>
        <p:spPr>
          <a:xfrm>
            <a:off x="4545875" y="444137"/>
            <a:ext cx="7445828" cy="6413863"/>
          </a:xfrm>
        </p:spPr>
        <p:txBody>
          <a:bodyPr>
            <a:normAutofit/>
          </a:bodyPr>
          <a:lstStyle/>
          <a:p>
            <a:r>
              <a:rPr lang="es-ES" dirty="0" smtClean="0"/>
              <a:t>El ERTE es posible cuando la situación es temporal, cuando hay posibilidades de recuperación y de retomar la actividad, no cuando la empresa está “muerta” (constatación) Pero…</a:t>
            </a:r>
          </a:p>
          <a:p>
            <a:r>
              <a:rPr lang="es-ES" dirty="0" smtClean="0"/>
              <a:t>“La </a:t>
            </a:r>
            <a:r>
              <a:rPr lang="es-ES" dirty="0"/>
              <a:t>fuerza mayor y las causas económicas, técnicas, organizativas y de producción en las que se amparan las medidas de suspensión de contratos y reducción de jornada previstas en los artículos 22 y 23 del Real Decreto-ley 8/2020, de 17 de marzo, no se podrán entender como justificativas de la extinción del contrato de trabajo ni del </a:t>
            </a:r>
            <a:r>
              <a:rPr lang="es-ES" dirty="0" smtClean="0"/>
              <a:t>despido” (art. 2 RDL 9/2020, aplicable hasta 31/01/2020 por el art. 6 RDL 30/2020) </a:t>
            </a:r>
          </a:p>
          <a:p>
            <a:r>
              <a:rPr lang="es-ES" dirty="0" smtClean="0"/>
              <a:t>¿sirve la DA 6ª RDL 8/2020 como referente? –Empresa en concurso o estacionalidad – O si es por causa ajena al COVID o anterior?</a:t>
            </a:r>
          </a:p>
          <a:p>
            <a:r>
              <a:rPr lang="es-ES" dirty="0" smtClean="0"/>
              <a:t>Posibilidad de otras medidas de Flexibilidad interna</a:t>
            </a:r>
          </a:p>
          <a:p>
            <a:endParaRPr lang="es-ES" dirty="0" smtClean="0"/>
          </a:p>
          <a:p>
            <a:endParaRPr lang="es-ES" dirty="0"/>
          </a:p>
        </p:txBody>
      </p:sp>
    </p:spTree>
    <p:extLst>
      <p:ext uri="{BB962C8B-B14F-4D97-AF65-F5344CB8AC3E}">
        <p14:creationId xmlns:p14="http://schemas.microsoft.com/office/powerpoint/2010/main" val="30758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1470" y="2711137"/>
            <a:ext cx="8534400" cy="1507067"/>
          </a:xfrm>
        </p:spPr>
        <p:txBody>
          <a:bodyPr/>
          <a:lstStyle/>
          <a:p>
            <a:r>
              <a:rPr lang="es-ES" dirty="0" smtClean="0"/>
              <a:t>Trayectoria </a:t>
            </a:r>
            <a:br>
              <a:rPr lang="es-ES" dirty="0" smtClean="0"/>
            </a:br>
            <a:r>
              <a:rPr lang="es-ES" dirty="0" smtClean="0"/>
              <a:t>normativa</a:t>
            </a:r>
            <a:endParaRPr lang="es-ES" dirty="0"/>
          </a:p>
        </p:txBody>
      </p:sp>
      <p:sp>
        <p:nvSpPr>
          <p:cNvPr id="3" name="Marcador de contenido 2"/>
          <p:cNvSpPr>
            <a:spLocks noGrp="1"/>
          </p:cNvSpPr>
          <p:nvPr>
            <p:ph idx="1"/>
          </p:nvPr>
        </p:nvSpPr>
        <p:spPr>
          <a:xfrm>
            <a:off x="4797084" y="528543"/>
            <a:ext cx="6724356" cy="6055137"/>
          </a:xfrm>
        </p:spPr>
        <p:txBody>
          <a:bodyPr>
            <a:normAutofit lnSpcReduction="10000"/>
          </a:bodyPr>
          <a:lstStyle/>
          <a:p>
            <a:pPr lvl="0"/>
            <a:r>
              <a:rPr lang="es-ES" b="1" dirty="0"/>
              <a:t>RDL 8/2020 </a:t>
            </a:r>
            <a:r>
              <a:rPr lang="es-ES" b="1" dirty="0" smtClean="0"/>
              <a:t>(17/03/2020)</a:t>
            </a:r>
          </a:p>
          <a:p>
            <a:pPr lvl="1"/>
            <a:r>
              <a:rPr lang="es-ES" sz="1800" dirty="0" smtClean="0"/>
              <a:t>Regula </a:t>
            </a:r>
            <a:r>
              <a:rPr lang="es-ES" sz="1800" dirty="0" err="1"/>
              <a:t>ERTEs</a:t>
            </a:r>
            <a:r>
              <a:rPr lang="es-ES" sz="1800" dirty="0"/>
              <a:t> COVID y diferencia entre Fuerza Mayor (FM) y ETOP. </a:t>
            </a:r>
            <a:endParaRPr lang="es-ES" sz="1800" dirty="0" smtClean="0"/>
          </a:p>
          <a:p>
            <a:pPr lvl="1"/>
            <a:r>
              <a:rPr lang="es-ES" sz="1800" dirty="0" smtClean="0"/>
              <a:t>Se </a:t>
            </a:r>
            <a:r>
              <a:rPr lang="es-ES" sz="1800" dirty="0"/>
              <a:t>introduce un sistema de exoneraciones para los primeros. </a:t>
            </a:r>
          </a:p>
          <a:p>
            <a:pPr lvl="0"/>
            <a:r>
              <a:rPr lang="es-ES" b="1" dirty="0"/>
              <a:t>RDL 18/2020 (12/05/2020) </a:t>
            </a:r>
          </a:p>
          <a:p>
            <a:pPr lvl="1"/>
            <a:r>
              <a:rPr lang="es-ES" sz="1800" dirty="0" smtClean="0"/>
              <a:t>Se </a:t>
            </a:r>
            <a:r>
              <a:rPr lang="es-ES" sz="1800" dirty="0"/>
              <a:t>mantienen los </a:t>
            </a:r>
            <a:r>
              <a:rPr lang="es-ES" sz="1800" dirty="0" err="1"/>
              <a:t>ERTEs</a:t>
            </a:r>
            <a:r>
              <a:rPr lang="es-ES" sz="1800" dirty="0"/>
              <a:t> ya existentes, pero se distingue entre FM Total (FMT) y FM Parcial (FMP), además de los ETOP. </a:t>
            </a:r>
            <a:endParaRPr lang="es-ES" sz="1800" dirty="0" smtClean="0"/>
          </a:p>
          <a:p>
            <a:pPr lvl="1"/>
            <a:r>
              <a:rPr lang="es-ES" sz="1800" dirty="0" smtClean="0"/>
              <a:t>El </a:t>
            </a:r>
            <a:r>
              <a:rPr lang="es-ES" sz="1800" dirty="0"/>
              <a:t>cuadro de exoneraciones se complica, en tanto que se diferencian las mismas para la FMT y FMP y para los trabajadores según se reincorporen o no. </a:t>
            </a:r>
            <a:r>
              <a:rPr lang="es-ES" sz="1800" dirty="0" smtClean="0"/>
              <a:t>		</a:t>
            </a:r>
          </a:p>
          <a:p>
            <a:pPr lvl="1"/>
            <a:r>
              <a:rPr lang="es-ES" sz="1800" dirty="0" smtClean="0"/>
              <a:t>Si </a:t>
            </a:r>
            <a:r>
              <a:rPr lang="es-ES" sz="1800" dirty="0"/>
              <a:t>la empresa quiere acceder a un  nuevo ERTE, debe hacer un ETOP pero sin exoneraciones. </a:t>
            </a:r>
            <a:endParaRPr lang="es-ES" sz="1800" dirty="0" smtClean="0"/>
          </a:p>
          <a:p>
            <a:pPr lvl="1"/>
            <a:r>
              <a:rPr lang="es-ES" sz="1800" dirty="0" smtClean="0"/>
              <a:t>La </a:t>
            </a:r>
            <a:r>
              <a:rPr lang="es-ES" sz="1800" dirty="0"/>
              <a:t>DA 1ª establece la posibilidad de que en el futuro se podrán prorrogar tanto los ERTE como las exoneraciones. </a:t>
            </a:r>
            <a:endParaRPr lang="es-ES" sz="1800" dirty="0" smtClean="0"/>
          </a:p>
          <a:p>
            <a:pPr lvl="1"/>
            <a:endParaRPr lang="es-ES" dirty="0"/>
          </a:p>
        </p:txBody>
      </p:sp>
      <p:sp>
        <p:nvSpPr>
          <p:cNvPr id="4" name="Rectángulo 3"/>
          <p:cNvSpPr/>
          <p:nvPr/>
        </p:nvSpPr>
        <p:spPr>
          <a:xfrm>
            <a:off x="944934" y="1753158"/>
            <a:ext cx="3241593" cy="369332"/>
          </a:xfrm>
          <a:prstGeom prst="rect">
            <a:avLst/>
          </a:prstGeom>
        </p:spPr>
        <p:txBody>
          <a:bodyPr wrap="none">
            <a:spAutoFit/>
          </a:bodyPr>
          <a:lstStyle/>
          <a:p>
            <a:r>
              <a:rPr lang="es-ES" b="1" dirty="0"/>
              <a:t>RDL </a:t>
            </a:r>
            <a:r>
              <a:rPr lang="es-ES" b="1" dirty="0" smtClean="0"/>
              <a:t>8/2020  -  </a:t>
            </a:r>
            <a:r>
              <a:rPr lang="es-ES" b="1" dirty="0"/>
              <a:t>RDL </a:t>
            </a:r>
            <a:r>
              <a:rPr lang="es-ES" b="1" dirty="0" smtClean="0"/>
              <a:t>18/2020</a:t>
            </a:r>
            <a:endParaRPr lang="es-ES" b="1" dirty="0"/>
          </a:p>
        </p:txBody>
      </p:sp>
    </p:spTree>
    <p:extLst>
      <p:ext uri="{BB962C8B-B14F-4D97-AF65-F5344CB8AC3E}">
        <p14:creationId xmlns:p14="http://schemas.microsoft.com/office/powerpoint/2010/main" val="1302805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5350933"/>
            <a:ext cx="8534400" cy="1507067"/>
          </a:xfrm>
        </p:spPr>
        <p:txBody>
          <a:bodyPr/>
          <a:lstStyle/>
          <a:p>
            <a:r>
              <a:rPr lang="es-ES"/>
              <a:t>ertes covid</a:t>
            </a:r>
            <a:endParaRPr lang="es-ES" dirty="0"/>
          </a:p>
        </p:txBody>
      </p:sp>
      <p:sp>
        <p:nvSpPr>
          <p:cNvPr id="3" name="Marcador de contenido 2"/>
          <p:cNvSpPr>
            <a:spLocks noGrp="1"/>
          </p:cNvSpPr>
          <p:nvPr>
            <p:ph idx="1"/>
          </p:nvPr>
        </p:nvSpPr>
        <p:spPr>
          <a:xfrm>
            <a:off x="4768947" y="362427"/>
            <a:ext cx="7287065" cy="6066507"/>
          </a:xfrm>
        </p:spPr>
        <p:txBody>
          <a:bodyPr>
            <a:noAutofit/>
          </a:bodyPr>
          <a:lstStyle/>
          <a:p>
            <a:r>
              <a:rPr lang="es-ES" sz="1600" dirty="0" smtClean="0">
                <a:solidFill>
                  <a:schemeClr val="bg2">
                    <a:lumMod val="50000"/>
                  </a:schemeClr>
                </a:solidFill>
              </a:rPr>
              <a:t>Mantiene </a:t>
            </a:r>
            <a:r>
              <a:rPr lang="es-ES" sz="1600" dirty="0">
                <a:solidFill>
                  <a:schemeClr val="bg2">
                    <a:lumMod val="50000"/>
                  </a:schemeClr>
                </a:solidFill>
              </a:rPr>
              <a:t>los </a:t>
            </a:r>
            <a:r>
              <a:rPr lang="es-ES" sz="1600" dirty="0" err="1">
                <a:solidFill>
                  <a:schemeClr val="bg2">
                    <a:lumMod val="50000"/>
                  </a:schemeClr>
                </a:solidFill>
              </a:rPr>
              <a:t>ERTEs</a:t>
            </a:r>
            <a:r>
              <a:rPr lang="es-ES" sz="1600" dirty="0">
                <a:solidFill>
                  <a:schemeClr val="bg2">
                    <a:lumMod val="50000"/>
                  </a:schemeClr>
                </a:solidFill>
              </a:rPr>
              <a:t> anteriores pero no se pueden pedir nuevos ERTES por FM.  </a:t>
            </a:r>
            <a:endParaRPr lang="es-ES" sz="1600" dirty="0" smtClean="0">
              <a:solidFill>
                <a:schemeClr val="bg2">
                  <a:lumMod val="50000"/>
                </a:schemeClr>
              </a:solidFill>
            </a:endParaRPr>
          </a:p>
          <a:p>
            <a:r>
              <a:rPr lang="es-ES" sz="1600" dirty="0" smtClean="0">
                <a:solidFill>
                  <a:schemeClr val="bg2">
                    <a:lumMod val="50000"/>
                  </a:schemeClr>
                </a:solidFill>
              </a:rPr>
              <a:t>Se </a:t>
            </a:r>
            <a:r>
              <a:rPr lang="es-ES" sz="1600" dirty="0">
                <a:solidFill>
                  <a:schemeClr val="bg2">
                    <a:lumMod val="50000"/>
                  </a:schemeClr>
                </a:solidFill>
              </a:rPr>
              <a:t>conserva la diferencia entre FMT y FMP y la posibilidad de acogerse a un ERTE ETOP. </a:t>
            </a:r>
            <a:endParaRPr lang="es-ES" sz="1600" dirty="0" smtClean="0">
              <a:solidFill>
                <a:schemeClr val="bg2">
                  <a:lumMod val="50000"/>
                </a:schemeClr>
              </a:solidFill>
            </a:endParaRPr>
          </a:p>
          <a:p>
            <a:r>
              <a:rPr lang="es-ES" sz="1600" dirty="0" smtClean="0">
                <a:solidFill>
                  <a:schemeClr val="bg2">
                    <a:lumMod val="50000"/>
                  </a:schemeClr>
                </a:solidFill>
              </a:rPr>
              <a:t>30 </a:t>
            </a:r>
            <a:r>
              <a:rPr lang="es-ES" sz="1600" dirty="0">
                <a:solidFill>
                  <a:schemeClr val="bg2">
                    <a:lumMod val="50000"/>
                  </a:schemeClr>
                </a:solidFill>
              </a:rPr>
              <a:t>de </a:t>
            </a:r>
            <a:r>
              <a:rPr lang="es-ES" sz="1600" dirty="0" smtClean="0">
                <a:solidFill>
                  <a:schemeClr val="bg2">
                    <a:lumMod val="50000"/>
                  </a:schemeClr>
                </a:solidFill>
              </a:rPr>
              <a:t>septiembre: fecha </a:t>
            </a:r>
            <a:r>
              <a:rPr lang="es-ES" sz="1600" dirty="0">
                <a:solidFill>
                  <a:schemeClr val="bg2">
                    <a:lumMod val="50000"/>
                  </a:schemeClr>
                </a:solidFill>
              </a:rPr>
              <a:t>de finalización de los de FM.  Esa fecha es el tope para la tramitación de los ETOP. </a:t>
            </a:r>
            <a:endParaRPr lang="es-ES" sz="1600" dirty="0" smtClean="0">
              <a:solidFill>
                <a:schemeClr val="bg2">
                  <a:lumMod val="50000"/>
                </a:schemeClr>
              </a:solidFill>
            </a:endParaRPr>
          </a:p>
          <a:p>
            <a:r>
              <a:rPr lang="es-ES" sz="1600" dirty="0">
                <a:solidFill>
                  <a:schemeClr val="bg2">
                    <a:lumMod val="50000"/>
                  </a:schemeClr>
                </a:solidFill>
              </a:rPr>
              <a:t>E</a:t>
            </a:r>
            <a:r>
              <a:rPr lang="es-ES" sz="1600" dirty="0" smtClean="0">
                <a:solidFill>
                  <a:schemeClr val="bg2">
                    <a:lumMod val="50000"/>
                  </a:schemeClr>
                </a:solidFill>
              </a:rPr>
              <a:t>xoneraciones</a:t>
            </a:r>
            <a:r>
              <a:rPr lang="es-ES" sz="1600" dirty="0">
                <a:solidFill>
                  <a:schemeClr val="bg2">
                    <a:lumMod val="50000"/>
                  </a:schemeClr>
                </a:solidFill>
              </a:rPr>
              <a:t>, el art. 4 establece tanto para los FMP como ETOP, pero expresamente dice que para los meses de julio, agosto y septiembre.  </a:t>
            </a:r>
            <a:endParaRPr lang="es-ES" sz="1600" dirty="0" smtClean="0">
              <a:solidFill>
                <a:schemeClr val="bg2">
                  <a:lumMod val="50000"/>
                </a:schemeClr>
              </a:solidFill>
            </a:endParaRPr>
          </a:p>
          <a:p>
            <a:r>
              <a:rPr lang="es-ES" sz="1600" dirty="0" smtClean="0">
                <a:solidFill>
                  <a:schemeClr val="bg2">
                    <a:lumMod val="50000"/>
                  </a:schemeClr>
                </a:solidFill>
              </a:rPr>
              <a:t>DA </a:t>
            </a:r>
            <a:r>
              <a:rPr lang="es-ES" sz="1600" dirty="0">
                <a:solidFill>
                  <a:schemeClr val="bg2">
                    <a:lumMod val="50000"/>
                  </a:schemeClr>
                </a:solidFill>
              </a:rPr>
              <a:t>1º establece las exenciones para el ERTE FMT (el art. 4 es FMP y ETOP) y </a:t>
            </a:r>
            <a:r>
              <a:rPr lang="es-ES" sz="1600" dirty="0">
                <a:solidFill>
                  <a:schemeClr val="tx1"/>
                </a:solidFill>
              </a:rPr>
              <a:t>para el nuevo ERTE por rebrote (paralización total: cuando las empresas vean impedido el desarrollo de su actividad por la adopción de nuevas restricciones o medidas de contención que así lo impongan en alguno de sus centros de trabajo</a:t>
            </a:r>
            <a:r>
              <a:rPr lang="es-ES" sz="1600" dirty="0" smtClean="0">
                <a:solidFill>
                  <a:schemeClr val="tx1"/>
                </a:solidFill>
              </a:rPr>
              <a:t>).</a:t>
            </a:r>
          </a:p>
          <a:p>
            <a:r>
              <a:rPr lang="es-ES" sz="1600" dirty="0" smtClean="0">
                <a:solidFill>
                  <a:schemeClr val="tx1"/>
                </a:solidFill>
              </a:rPr>
              <a:t>Este </a:t>
            </a:r>
            <a:r>
              <a:rPr lang="es-ES" sz="1600" dirty="0">
                <a:solidFill>
                  <a:schemeClr val="tx1"/>
                </a:solidFill>
              </a:rPr>
              <a:t>se puede pedir desde 1 de julio y tiene unas exoneraciones concretas, pero hasta 30 de septiembre. </a:t>
            </a:r>
            <a:r>
              <a:rPr lang="es-ES" sz="1600" dirty="0" smtClean="0">
                <a:solidFill>
                  <a:schemeClr val="tx1"/>
                </a:solidFill>
              </a:rPr>
              <a:t> Ver compatibilidad (ITSS)</a:t>
            </a:r>
          </a:p>
          <a:p>
            <a:r>
              <a:rPr lang="es-ES" sz="1600" dirty="0" smtClean="0">
                <a:solidFill>
                  <a:schemeClr val="tx1"/>
                </a:solidFill>
              </a:rPr>
              <a:t>Los </a:t>
            </a:r>
            <a:r>
              <a:rPr lang="es-ES" sz="1600" dirty="0" err="1">
                <a:solidFill>
                  <a:schemeClr val="tx1"/>
                </a:solidFill>
              </a:rPr>
              <a:t>ERTEs</a:t>
            </a:r>
            <a:r>
              <a:rPr lang="es-ES" sz="1600" dirty="0">
                <a:solidFill>
                  <a:schemeClr val="tx1"/>
                </a:solidFill>
              </a:rPr>
              <a:t> incluidos en la DA 1º (FMT o rebrote) cuando reinician actividad, pasan a tener, hasta 30 de septiembre, exoneraciones de art. 4 RDL 24/2020. </a:t>
            </a:r>
            <a:endParaRPr lang="es-ES" sz="1600" dirty="0" smtClean="0">
              <a:solidFill>
                <a:schemeClr val="tx1"/>
              </a:solidFill>
            </a:endParaRPr>
          </a:p>
          <a:p>
            <a:r>
              <a:rPr lang="es-ES" sz="1600" dirty="0"/>
              <a:t>En todo momento se mantiene la garantía de empleo, pero cambia en cuanto a su alcance. </a:t>
            </a:r>
            <a:endParaRPr lang="es-ES" sz="1600" dirty="0" smtClean="0"/>
          </a:p>
        </p:txBody>
      </p:sp>
      <p:sp>
        <p:nvSpPr>
          <p:cNvPr id="5" name="Rectángulo 4"/>
          <p:cNvSpPr/>
          <p:nvPr/>
        </p:nvSpPr>
        <p:spPr>
          <a:xfrm>
            <a:off x="1043562" y="1742559"/>
            <a:ext cx="3143809" cy="369332"/>
          </a:xfrm>
          <a:prstGeom prst="rect">
            <a:avLst/>
          </a:prstGeom>
        </p:spPr>
        <p:txBody>
          <a:bodyPr wrap="none">
            <a:spAutoFit/>
          </a:bodyPr>
          <a:lstStyle/>
          <a:p>
            <a:r>
              <a:rPr lang="es-ES" b="1" dirty="0"/>
              <a:t>RDL 24/2020 (27/06/2020) </a:t>
            </a:r>
          </a:p>
        </p:txBody>
      </p:sp>
      <p:sp>
        <p:nvSpPr>
          <p:cNvPr id="7" name="Rectángulo 6"/>
          <p:cNvSpPr/>
          <p:nvPr/>
        </p:nvSpPr>
        <p:spPr>
          <a:xfrm>
            <a:off x="1250713" y="3098472"/>
            <a:ext cx="2814850" cy="830997"/>
          </a:xfrm>
          <a:prstGeom prst="rect">
            <a:avLst/>
          </a:prstGeom>
        </p:spPr>
        <p:txBody>
          <a:bodyPr wrap="square">
            <a:spAutoFit/>
          </a:bodyPr>
          <a:lstStyle/>
          <a:p>
            <a:pPr algn="ctr"/>
            <a:r>
              <a:rPr lang="es-ES" sz="2400" dirty="0">
                <a:solidFill>
                  <a:schemeClr val="bg1"/>
                </a:solidFill>
              </a:rPr>
              <a:t>Trayectoria normativa</a:t>
            </a:r>
          </a:p>
        </p:txBody>
      </p:sp>
    </p:spTree>
    <p:extLst>
      <p:ext uri="{BB962C8B-B14F-4D97-AF65-F5344CB8AC3E}">
        <p14:creationId xmlns:p14="http://schemas.microsoft.com/office/powerpoint/2010/main" val="188526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6958" y="2518117"/>
            <a:ext cx="8534400" cy="1507067"/>
          </a:xfrm>
        </p:spPr>
        <p:txBody>
          <a:bodyPr/>
          <a:lstStyle/>
          <a:p>
            <a:r>
              <a:rPr lang="es-ES" b="1" dirty="0"/>
              <a:t>El RDL 30/2020 y </a:t>
            </a:r>
            <a:r>
              <a:rPr lang="es-ES" b="1" dirty="0" smtClean="0"/>
              <a:t/>
            </a:r>
            <a:br>
              <a:rPr lang="es-ES" b="1" dirty="0" smtClean="0"/>
            </a:br>
            <a:r>
              <a:rPr lang="es-ES" b="1" dirty="0" smtClean="0"/>
              <a:t>los </a:t>
            </a:r>
            <a:r>
              <a:rPr lang="es-ES" b="1" dirty="0" err="1"/>
              <a:t>ERTEs</a:t>
            </a:r>
            <a:endParaRPr lang="es-ES" dirty="0"/>
          </a:p>
        </p:txBody>
      </p:sp>
      <p:sp>
        <p:nvSpPr>
          <p:cNvPr id="3" name="Marcador de contenido 2"/>
          <p:cNvSpPr>
            <a:spLocks noGrp="1"/>
          </p:cNvSpPr>
          <p:nvPr>
            <p:ph idx="1"/>
          </p:nvPr>
        </p:nvSpPr>
        <p:spPr>
          <a:xfrm>
            <a:off x="4712677" y="225084"/>
            <a:ext cx="7226774" cy="6724356"/>
          </a:xfrm>
        </p:spPr>
        <p:txBody>
          <a:bodyPr>
            <a:normAutofit/>
          </a:bodyPr>
          <a:lstStyle/>
          <a:p>
            <a:r>
              <a:rPr lang="es-ES" dirty="0"/>
              <a:t>¿Qué supone? - Que continúan las suspensiones o reducciones (y, por tanto, el ahorro en salarios para las empresas) y la situación legal de desempleo (como protección para el trabajador, pero con cambios significativos en art. 8</a:t>
            </a:r>
            <a:r>
              <a:rPr lang="es-ES" dirty="0" smtClean="0"/>
              <a:t>)…</a:t>
            </a:r>
          </a:p>
          <a:p>
            <a:r>
              <a:rPr lang="es-ES" dirty="0" smtClean="0"/>
              <a:t> </a:t>
            </a:r>
            <a:r>
              <a:rPr lang="es-ES" dirty="0"/>
              <a:t>Se echa en falta un equilibrio de protección entre los trabajadores que son despedidos (y que carecen en muchos casos de una cobertura suficiente) y los trabajadores afectados por un ERTE (que sí tienen esas medidas protectoras). </a:t>
            </a:r>
          </a:p>
          <a:p>
            <a:r>
              <a:rPr lang="es-ES" dirty="0"/>
              <a:t>¿Hay que volver a realizar trámites? </a:t>
            </a:r>
            <a:r>
              <a:rPr lang="es-ES" dirty="0" smtClean="0"/>
              <a:t>– </a:t>
            </a:r>
          </a:p>
          <a:p>
            <a:pPr lvl="1"/>
            <a:r>
              <a:rPr lang="es-ES" dirty="0" smtClean="0"/>
              <a:t>Art</a:t>
            </a:r>
            <a:r>
              <a:rPr lang="es-ES" dirty="0"/>
              <a:t>. 8. Sí la Solicitud colectiva de desempleo para ERTES FM y ETOP. En ambos casos, si son prórrogas, antes del 20 de octubre. </a:t>
            </a:r>
            <a:endParaRPr lang="es-ES" dirty="0" smtClean="0"/>
          </a:p>
          <a:p>
            <a:pPr lvl="1"/>
            <a:r>
              <a:rPr lang="es-ES" dirty="0" smtClean="0"/>
              <a:t>Si </a:t>
            </a:r>
            <a:r>
              <a:rPr lang="es-ES" dirty="0"/>
              <a:t>es nuevo ETOP (posterior a este RDL), modelo del SEPE en los 15 días siguientes desde que se produce la situación de desempleo (art. 268 LGSS).  Y, en este último caso, tramitación según el procedimiento de art. 3. </a:t>
            </a:r>
            <a:endParaRPr lang="es-ES" dirty="0" smtClean="0"/>
          </a:p>
          <a:p>
            <a:pPr lvl="1"/>
            <a:r>
              <a:rPr lang="es-ES" dirty="0" smtClean="0"/>
              <a:t>Posteriormente</a:t>
            </a:r>
            <a:r>
              <a:rPr lang="es-ES" dirty="0"/>
              <a:t>, las comunicaciones de desafección y de renuncia</a:t>
            </a:r>
          </a:p>
          <a:p>
            <a:r>
              <a:rPr lang="es-ES" dirty="0"/>
              <a:t>¿Y las exoneraciones? Para eso tenemos que ver el nuevo cuadro de </a:t>
            </a:r>
            <a:r>
              <a:rPr lang="es-ES" dirty="0" err="1"/>
              <a:t>ERTEs</a:t>
            </a:r>
            <a:r>
              <a:rPr lang="es-ES" dirty="0"/>
              <a:t> </a:t>
            </a:r>
            <a:r>
              <a:rPr lang="es-ES" dirty="0" smtClean="0"/>
              <a:t> (resumen en </a:t>
            </a:r>
            <a:r>
              <a:rPr lang="es-ES" dirty="0" smtClean="0">
                <a:hlinkClick r:id="rId2"/>
              </a:rPr>
              <a:t>Boletín Sistema RED n.18</a:t>
            </a:r>
            <a:r>
              <a:rPr lang="es-ES" dirty="0" smtClean="0"/>
              <a:t>, 6/10/2020)</a:t>
            </a:r>
            <a:endParaRPr lang="es-ES" dirty="0"/>
          </a:p>
          <a:p>
            <a:endParaRPr lang="es-ES" dirty="0"/>
          </a:p>
        </p:txBody>
      </p:sp>
    </p:spTree>
    <p:extLst>
      <p:ext uri="{BB962C8B-B14F-4D97-AF65-F5344CB8AC3E}">
        <p14:creationId xmlns:p14="http://schemas.microsoft.com/office/powerpoint/2010/main" val="2203279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416" y="2649937"/>
            <a:ext cx="8534400" cy="1507067"/>
          </a:xfrm>
        </p:spPr>
        <p:txBody>
          <a:bodyPr>
            <a:normAutofit fontScale="90000"/>
          </a:bodyPr>
          <a:lstStyle/>
          <a:p>
            <a:r>
              <a:rPr lang="es-ES" b="1" dirty="0"/>
              <a:t>El RDL 30/2020 </a:t>
            </a:r>
            <a:r>
              <a:rPr lang="es-ES" b="1" dirty="0" smtClean="0"/>
              <a:t/>
            </a:r>
            <a:br>
              <a:rPr lang="es-ES" b="1" dirty="0" smtClean="0"/>
            </a:br>
            <a:r>
              <a:rPr lang="es-ES" b="1" dirty="0" smtClean="0"/>
              <a:t>y </a:t>
            </a:r>
            <a:r>
              <a:rPr lang="es-ES" b="1" dirty="0"/>
              <a:t>los </a:t>
            </a:r>
            <a:r>
              <a:rPr lang="es-ES" b="1" dirty="0" err="1" smtClean="0"/>
              <a:t>ERTEs</a:t>
            </a:r>
            <a:r>
              <a:rPr lang="es-ES" b="1" dirty="0" smtClean="0"/>
              <a:t/>
            </a:r>
            <a:br>
              <a:rPr lang="es-ES" b="1" dirty="0" smtClean="0"/>
            </a:br>
            <a:endParaRPr lang="es-ES" dirty="0"/>
          </a:p>
        </p:txBody>
      </p:sp>
      <p:sp>
        <p:nvSpPr>
          <p:cNvPr id="3" name="Marcador de contenido 2"/>
          <p:cNvSpPr>
            <a:spLocks noGrp="1"/>
          </p:cNvSpPr>
          <p:nvPr>
            <p:ph idx="1"/>
          </p:nvPr>
        </p:nvSpPr>
        <p:spPr>
          <a:xfrm>
            <a:off x="4650378" y="182880"/>
            <a:ext cx="7197634" cy="6949440"/>
          </a:xfrm>
        </p:spPr>
        <p:txBody>
          <a:bodyPr>
            <a:normAutofit/>
          </a:bodyPr>
          <a:lstStyle/>
          <a:p>
            <a:pPr marL="0" lvl="0" indent="0">
              <a:buNone/>
            </a:pPr>
            <a:r>
              <a:rPr lang="es-ES" sz="2000" b="1" dirty="0"/>
              <a:t>ERTE FMT y FMP prorrogados </a:t>
            </a:r>
          </a:p>
          <a:p>
            <a:r>
              <a:rPr lang="es-ES" sz="2000" dirty="0">
                <a:solidFill>
                  <a:schemeClr val="bg2">
                    <a:lumMod val="50000"/>
                  </a:schemeClr>
                </a:solidFill>
              </a:rPr>
              <a:t>D</a:t>
            </a:r>
            <a:r>
              <a:rPr lang="es-ES" sz="2000" dirty="0" smtClean="0">
                <a:solidFill>
                  <a:schemeClr val="bg2">
                    <a:lumMod val="50000"/>
                  </a:schemeClr>
                </a:solidFill>
              </a:rPr>
              <a:t>istinguir entre:</a:t>
            </a:r>
          </a:p>
          <a:p>
            <a:r>
              <a:rPr lang="es-ES" sz="2000" dirty="0" smtClean="0">
                <a:solidFill>
                  <a:schemeClr val="bg2">
                    <a:lumMod val="50000"/>
                  </a:schemeClr>
                </a:solidFill>
              </a:rPr>
              <a:t>“normales</a:t>
            </a:r>
            <a:r>
              <a:rPr lang="es-ES" sz="2000" dirty="0">
                <a:solidFill>
                  <a:schemeClr val="bg2">
                    <a:lumMod val="50000"/>
                  </a:schemeClr>
                </a:solidFill>
              </a:rPr>
              <a:t>” </a:t>
            </a:r>
            <a:r>
              <a:rPr lang="es-ES" sz="2000" dirty="0" smtClean="0">
                <a:solidFill>
                  <a:schemeClr val="bg2">
                    <a:lumMod val="50000"/>
                  </a:schemeClr>
                </a:solidFill>
              </a:rPr>
              <a:t>(sin exoneración y sin trámites adicionales) y; </a:t>
            </a:r>
          </a:p>
          <a:p>
            <a:r>
              <a:rPr lang="es-ES" sz="2000" dirty="0" smtClean="0">
                <a:solidFill>
                  <a:schemeClr val="bg2">
                    <a:lumMod val="50000"/>
                  </a:schemeClr>
                </a:solidFill>
              </a:rPr>
              <a:t>CNAE y vinculados: </a:t>
            </a:r>
          </a:p>
          <a:p>
            <a:pPr lvl="1"/>
            <a:r>
              <a:rPr lang="es-ES" sz="1800" dirty="0" smtClean="0">
                <a:solidFill>
                  <a:schemeClr val="bg2">
                    <a:lumMod val="50000"/>
                  </a:schemeClr>
                </a:solidFill>
              </a:rPr>
              <a:t>A) los </a:t>
            </a:r>
            <a:r>
              <a:rPr lang="es-ES" sz="1800" dirty="0">
                <a:solidFill>
                  <a:schemeClr val="bg2">
                    <a:lumMod val="50000"/>
                  </a:schemeClr>
                </a:solidFill>
              </a:rPr>
              <a:t>de empresas de </a:t>
            </a:r>
            <a:r>
              <a:rPr lang="es-ES" sz="1800" dirty="0" smtClean="0">
                <a:solidFill>
                  <a:schemeClr val="bg2">
                    <a:lumMod val="50000"/>
                  </a:schemeClr>
                </a:solidFill>
              </a:rPr>
              <a:t>sectores </a:t>
            </a:r>
            <a:r>
              <a:rPr lang="es-ES" sz="1800" dirty="0">
                <a:solidFill>
                  <a:schemeClr val="bg2">
                    <a:lumMod val="50000"/>
                  </a:schemeClr>
                </a:solidFill>
              </a:rPr>
              <a:t>con una elevada tasa de cobertura y una reducida tasa recuperación de actividad incluidos en los CNAE del anexo (en el anexo dice las del apartado 2</a:t>
            </a:r>
            <a:r>
              <a:rPr lang="es-ES" sz="1800" dirty="0" smtClean="0">
                <a:solidFill>
                  <a:schemeClr val="bg2">
                    <a:lumMod val="50000"/>
                  </a:schemeClr>
                </a:solidFill>
              </a:rPr>
              <a:t>). Respecto al Código CNAE ver DA1ª.6 para clasificación de la empresa (aplicación para determinación por </a:t>
            </a:r>
            <a:r>
              <a:rPr lang="es-ES" sz="1800" dirty="0" err="1" smtClean="0">
                <a:solidFill>
                  <a:schemeClr val="bg2">
                    <a:lumMod val="50000"/>
                  </a:schemeClr>
                </a:solidFill>
              </a:rPr>
              <a:t>ATyEF</a:t>
            </a:r>
            <a:r>
              <a:rPr lang="es-ES" sz="1800" dirty="0" smtClean="0">
                <a:solidFill>
                  <a:schemeClr val="bg2">
                    <a:lumMod val="50000"/>
                  </a:schemeClr>
                </a:solidFill>
              </a:rPr>
              <a:t> liquidaciones septiembre 2020).  </a:t>
            </a:r>
          </a:p>
          <a:p>
            <a:pPr lvl="1"/>
            <a:r>
              <a:rPr lang="es-ES" sz="1800" dirty="0" smtClean="0">
                <a:solidFill>
                  <a:schemeClr val="bg2">
                    <a:lumMod val="50000"/>
                  </a:schemeClr>
                </a:solidFill>
              </a:rPr>
              <a:t>B)Y </a:t>
            </a:r>
            <a:r>
              <a:rPr lang="es-ES" sz="1800" dirty="0">
                <a:solidFill>
                  <a:schemeClr val="bg2">
                    <a:lumMod val="50000"/>
                  </a:schemeClr>
                </a:solidFill>
              </a:rPr>
              <a:t>junto a estos, los que dependan, INDIRECTAMENTE, Y EN SU MAYORÍA, de las anteriores o formen parte de su cadena de valor. </a:t>
            </a:r>
            <a:endParaRPr lang="es-ES" sz="1800" dirty="0" smtClean="0">
              <a:solidFill>
                <a:schemeClr val="bg2">
                  <a:lumMod val="50000"/>
                </a:schemeClr>
              </a:solidFill>
            </a:endParaRPr>
          </a:p>
          <a:p>
            <a:pPr lvl="1"/>
            <a:r>
              <a:rPr lang="es-ES" sz="1800" dirty="0" smtClean="0">
                <a:solidFill>
                  <a:schemeClr val="bg2">
                    <a:lumMod val="50000"/>
                  </a:schemeClr>
                </a:solidFill>
              </a:rPr>
              <a:t>Ojo la DGT de Madrid exige que no se haya renunciado o que no se hayan reincorporado todos los trabajadores</a:t>
            </a:r>
            <a:endParaRPr lang="es-ES" sz="1800" dirty="0">
              <a:solidFill>
                <a:schemeClr val="bg2">
                  <a:lumMod val="50000"/>
                </a:schemeClr>
              </a:solidFill>
            </a:endParaRPr>
          </a:p>
          <a:p>
            <a:endParaRPr lang="es-ES" dirty="0"/>
          </a:p>
        </p:txBody>
      </p:sp>
      <p:sp>
        <p:nvSpPr>
          <p:cNvPr id="4" name="Rectángulo 3"/>
          <p:cNvSpPr/>
          <p:nvPr/>
        </p:nvSpPr>
        <p:spPr>
          <a:xfrm>
            <a:off x="1479971" y="1770475"/>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3038979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6957" y="2671949"/>
            <a:ext cx="8534400" cy="1507067"/>
          </a:xfrm>
        </p:spPr>
        <p:txBody>
          <a:bodyPr/>
          <a:lstStyle/>
          <a:p>
            <a:r>
              <a:rPr lang="es-ES" b="1" dirty="0"/>
              <a:t>El RDL 30/2020 y </a:t>
            </a:r>
            <a:r>
              <a:rPr lang="es-ES" b="1" dirty="0" smtClean="0"/>
              <a:t/>
            </a:r>
            <a:br>
              <a:rPr lang="es-ES" b="1" dirty="0" smtClean="0"/>
            </a:br>
            <a:r>
              <a:rPr lang="es-ES" b="1" dirty="0" smtClean="0"/>
              <a:t>los </a:t>
            </a:r>
            <a:r>
              <a:rPr lang="es-ES" b="1" dirty="0" err="1"/>
              <a:t>ERTEs</a:t>
            </a:r>
            <a:endParaRPr lang="es-ES" dirty="0"/>
          </a:p>
        </p:txBody>
      </p:sp>
      <p:sp>
        <p:nvSpPr>
          <p:cNvPr id="3" name="Marcador de contenido 2"/>
          <p:cNvSpPr>
            <a:spLocks noGrp="1"/>
          </p:cNvSpPr>
          <p:nvPr>
            <p:ph idx="1"/>
          </p:nvPr>
        </p:nvSpPr>
        <p:spPr>
          <a:xfrm>
            <a:off x="4740813" y="267287"/>
            <a:ext cx="6625882" cy="6316393"/>
          </a:xfrm>
        </p:spPr>
        <p:txBody>
          <a:bodyPr>
            <a:normAutofit fontScale="85000" lnSpcReduction="10000"/>
          </a:bodyPr>
          <a:lstStyle/>
          <a:p>
            <a:r>
              <a:rPr lang="es-ES" sz="2400" dirty="0">
                <a:solidFill>
                  <a:schemeClr val="bg2">
                    <a:lumMod val="50000"/>
                  </a:schemeClr>
                </a:solidFill>
              </a:rPr>
              <a:t>¿Y esto a qué se refiere? </a:t>
            </a:r>
            <a:endParaRPr lang="es-ES" sz="2400" dirty="0" smtClean="0">
              <a:solidFill>
                <a:schemeClr val="bg2">
                  <a:lumMod val="50000"/>
                </a:schemeClr>
              </a:solidFill>
            </a:endParaRPr>
          </a:p>
          <a:p>
            <a:pPr lvl="1"/>
            <a:r>
              <a:rPr lang="es-ES" sz="2200" dirty="0">
                <a:solidFill>
                  <a:schemeClr val="bg2">
                    <a:lumMod val="50000"/>
                  </a:schemeClr>
                </a:solidFill>
              </a:rPr>
              <a:t>Las que su facturación, en 2019, se haya generado al menos en un 50% en </a:t>
            </a:r>
            <a:r>
              <a:rPr lang="es-ES" sz="2200" dirty="0" smtClean="0">
                <a:solidFill>
                  <a:schemeClr val="bg2">
                    <a:lumMod val="50000"/>
                  </a:schemeClr>
                </a:solidFill>
              </a:rPr>
              <a:t>operaciones realizadas </a:t>
            </a:r>
            <a:r>
              <a:rPr lang="es-ES" sz="2200" dirty="0">
                <a:solidFill>
                  <a:schemeClr val="bg2">
                    <a:lumMod val="50000"/>
                  </a:schemeClr>
                </a:solidFill>
              </a:rPr>
              <a:t>de forma directa con las empresas cuya actividad esté incluida en alguno de </a:t>
            </a:r>
            <a:r>
              <a:rPr lang="es-ES" sz="2200" dirty="0" smtClean="0">
                <a:solidFill>
                  <a:schemeClr val="bg2">
                    <a:lumMod val="50000"/>
                  </a:schemeClr>
                </a:solidFill>
              </a:rPr>
              <a:t>los CNAE-09 </a:t>
            </a:r>
            <a:r>
              <a:rPr lang="es-ES" sz="2200" dirty="0">
                <a:solidFill>
                  <a:schemeClr val="bg2">
                    <a:lumMod val="50000"/>
                  </a:schemeClr>
                </a:solidFill>
              </a:rPr>
              <a:t>del Anexo del Real Decreto-ley 30/2020.</a:t>
            </a:r>
          </a:p>
          <a:p>
            <a:pPr lvl="1"/>
            <a:r>
              <a:rPr lang="es-ES" sz="2200" dirty="0" smtClean="0">
                <a:solidFill>
                  <a:schemeClr val="bg2">
                    <a:lumMod val="50000"/>
                  </a:schemeClr>
                </a:solidFill>
              </a:rPr>
              <a:t>Las </a:t>
            </a:r>
            <a:r>
              <a:rPr lang="es-ES" sz="2200" dirty="0">
                <a:solidFill>
                  <a:schemeClr val="bg2">
                    <a:lumMod val="50000"/>
                  </a:schemeClr>
                </a:solidFill>
              </a:rPr>
              <a:t>que su actividad real dependa indirectamente de la desarrollada efectivamente por </a:t>
            </a:r>
            <a:r>
              <a:rPr lang="es-ES" sz="2200" dirty="0" smtClean="0">
                <a:solidFill>
                  <a:schemeClr val="bg2">
                    <a:lumMod val="50000"/>
                  </a:schemeClr>
                </a:solidFill>
              </a:rPr>
              <a:t>las empresas </a:t>
            </a:r>
            <a:r>
              <a:rPr lang="es-ES" sz="2200" dirty="0">
                <a:solidFill>
                  <a:schemeClr val="bg2">
                    <a:lumMod val="50000"/>
                  </a:schemeClr>
                </a:solidFill>
              </a:rPr>
              <a:t>incluidas en los citados códigos CNAE-09.</a:t>
            </a:r>
          </a:p>
          <a:p>
            <a:pPr lvl="1"/>
            <a:r>
              <a:rPr lang="es-ES" sz="2200" dirty="0">
                <a:solidFill>
                  <a:schemeClr val="bg2">
                    <a:lumMod val="50000"/>
                  </a:schemeClr>
                </a:solidFill>
              </a:rPr>
              <a:t>En ambos casos, será suficiente con que la empresa acredite en su memoria o informe </a:t>
            </a:r>
            <a:r>
              <a:rPr lang="es-ES" sz="2200" dirty="0" smtClean="0">
                <a:solidFill>
                  <a:schemeClr val="bg2">
                    <a:lumMod val="50000"/>
                  </a:schemeClr>
                </a:solidFill>
              </a:rPr>
              <a:t>la existencia </a:t>
            </a:r>
            <a:r>
              <a:rPr lang="es-ES" sz="2200" dirty="0">
                <a:solidFill>
                  <a:schemeClr val="bg2">
                    <a:lumMod val="50000"/>
                  </a:schemeClr>
                </a:solidFill>
              </a:rPr>
              <a:t>de la dependencia o integración, y por cualquier medio de prueba </a:t>
            </a:r>
            <a:r>
              <a:rPr lang="es-ES" sz="2200" dirty="0" smtClean="0">
                <a:solidFill>
                  <a:schemeClr val="bg2">
                    <a:lumMod val="50000"/>
                  </a:schemeClr>
                </a:solidFill>
              </a:rPr>
              <a:t>idóneo</a:t>
            </a:r>
          </a:p>
          <a:p>
            <a:pPr lvl="1"/>
            <a:r>
              <a:rPr lang="es-ES" sz="2400" dirty="0" smtClean="0">
                <a:solidFill>
                  <a:schemeClr val="bg2">
                    <a:lumMod val="50000"/>
                  </a:schemeClr>
                </a:solidFill>
              </a:rPr>
              <a:t>Ello </a:t>
            </a:r>
            <a:r>
              <a:rPr lang="es-ES" sz="2400" dirty="0">
                <a:solidFill>
                  <a:schemeClr val="bg2">
                    <a:lumMod val="50000"/>
                  </a:schemeClr>
                </a:solidFill>
              </a:rPr>
              <a:t>requiere una declaración expresa de tal condición mediante un procedimiento que se solicita entre el 5 y el 19 de octubre. </a:t>
            </a:r>
            <a:endParaRPr lang="es-ES" sz="2400" dirty="0" smtClean="0">
              <a:solidFill>
                <a:schemeClr val="bg2">
                  <a:lumMod val="50000"/>
                </a:schemeClr>
              </a:solidFill>
            </a:endParaRPr>
          </a:p>
          <a:p>
            <a:r>
              <a:rPr lang="es-ES" sz="2400" dirty="0" smtClean="0">
                <a:solidFill>
                  <a:schemeClr val="bg2">
                    <a:lumMod val="50000"/>
                  </a:schemeClr>
                </a:solidFill>
              </a:rPr>
              <a:t> De manera supletoria, Título II RD 1483/2012</a:t>
            </a:r>
            <a:endParaRPr lang="es-ES" sz="2400" dirty="0">
              <a:solidFill>
                <a:schemeClr val="bg2">
                  <a:lumMod val="50000"/>
                </a:schemeClr>
              </a:solidFill>
            </a:endParaRPr>
          </a:p>
          <a:p>
            <a:endParaRPr lang="es-ES" dirty="0"/>
          </a:p>
        </p:txBody>
      </p:sp>
      <p:sp>
        <p:nvSpPr>
          <p:cNvPr id="5" name="Rectángulo 4"/>
          <p:cNvSpPr/>
          <p:nvPr/>
        </p:nvSpPr>
        <p:spPr>
          <a:xfrm>
            <a:off x="1667785" y="1795361"/>
            <a:ext cx="2160207" cy="369332"/>
          </a:xfrm>
          <a:prstGeom prst="rect">
            <a:avLst/>
          </a:prstGeom>
        </p:spPr>
        <p:txBody>
          <a:bodyPr wrap="none">
            <a:spAutoFit/>
          </a:bodyPr>
          <a:lstStyle/>
          <a:p>
            <a:r>
              <a:rPr lang="es-ES" b="1" dirty="0"/>
              <a:t>Cuadro de </a:t>
            </a:r>
            <a:r>
              <a:rPr lang="es-ES" b="1" dirty="0" err="1"/>
              <a:t>ERTEs</a:t>
            </a:r>
            <a:endParaRPr lang="es-ES" dirty="0"/>
          </a:p>
        </p:txBody>
      </p:sp>
    </p:spTree>
    <p:extLst>
      <p:ext uri="{BB962C8B-B14F-4D97-AF65-F5344CB8AC3E}">
        <p14:creationId xmlns:p14="http://schemas.microsoft.com/office/powerpoint/2010/main" val="1365485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288</TotalTime>
  <Words>2421</Words>
  <Application>Microsoft Office PowerPoint</Application>
  <PresentationFormat>Personalizado</PresentationFormat>
  <Paragraphs>145</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Atlas</vt:lpstr>
      <vt:lpstr>Algunas reflexiones sobre ertes y RDL 30/2020</vt:lpstr>
      <vt:lpstr>RDL 30/2020</vt:lpstr>
      <vt:lpstr>Importante consideraciones previas</vt:lpstr>
      <vt:lpstr>Importante consideraciones previas</vt:lpstr>
      <vt:lpstr>Trayectoria  normativa</vt:lpstr>
      <vt:lpstr>ertes covid</vt:lpstr>
      <vt:lpstr>El RDL 30/2020 y  los ERTEs</vt:lpstr>
      <vt:lpstr>El RDL 30/2020  y los ERTEs </vt:lpstr>
      <vt:lpstr>El RDL 30/2020 y  los ERTEs</vt:lpstr>
      <vt:lpstr>El RDL 30/2020 y  los ERTEs</vt:lpstr>
      <vt:lpstr>El RDL 30/2020 y  los ERTEs</vt:lpstr>
      <vt:lpstr>El RDL 30/2020 y  los ERTEs</vt:lpstr>
      <vt:lpstr>El RDL 30/2020 y los ERTEs</vt:lpstr>
      <vt:lpstr>El RDL 30/2020 y los ERTEs</vt:lpstr>
      <vt:lpstr>Procedimiento para los ERTES de limitación y de impedimento</vt:lpstr>
      <vt:lpstr>Procedimiento para los ERTES de limitación y de impedimento</vt:lpstr>
      <vt:lpstr>El RDL 30/2020 y los ERTEs</vt:lpstr>
      <vt:lpstr>El RDL 30/2020 y  los ERTEs</vt:lpstr>
      <vt:lpstr>El RDL 30/2020 y  los ERTEs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Algunas reflexiones sobre ertes y rdl 30/2020</dc:title>
  <dc:creator>USUARIO</dc:creator>
  <cp:lastModifiedBy>CGSMALAGA Alejandro</cp:lastModifiedBy>
  <cp:revision>30</cp:revision>
  <dcterms:created xsi:type="dcterms:W3CDTF">2020-10-06T20:53:26Z</dcterms:created>
  <dcterms:modified xsi:type="dcterms:W3CDTF">2020-10-14T19:30:03Z</dcterms:modified>
</cp:coreProperties>
</file>